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5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9.xml" ContentType="application/vnd.openxmlformats-officedocument.drawingml.chart+xml"/>
  <Override PartName="/ppt/drawings/drawing6.xml" ContentType="application/vnd.openxmlformats-officedocument.drawingml.chartshapes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141411320" r:id="rId2"/>
    <p:sldId id="2141411344" r:id="rId3"/>
    <p:sldId id="2141411477" r:id="rId4"/>
    <p:sldId id="2141411345" r:id="rId5"/>
    <p:sldId id="2141411402" r:id="rId6"/>
    <p:sldId id="2141411467" r:id="rId7"/>
    <p:sldId id="2141411481" r:id="rId8"/>
    <p:sldId id="257" r:id="rId9"/>
    <p:sldId id="272" r:id="rId10"/>
    <p:sldId id="2141411483" r:id="rId11"/>
    <p:sldId id="2141411385" r:id="rId12"/>
    <p:sldId id="2141411445" r:id="rId13"/>
    <p:sldId id="2141411419" r:id="rId14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4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67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18851147459581E-2"/>
          <c:y val="5.8258153685433446E-2"/>
          <c:w val="0.93635396161417361"/>
          <c:h val="0.851468949970800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7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A722-4BC4-B054-1EB49F243122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722-4BC4-B054-1EB49F243122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>
                <a:outerShdw blurRad="76200" dir="18900000" sy="23000" kx="-1200000" algn="bl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A722-4BC4-B054-1EB49F243122}"/>
              </c:ext>
            </c:extLst>
          </c:dPt>
          <c:dLbls>
            <c:dLbl>
              <c:idx val="10"/>
              <c:tx>
                <c:rich>
                  <a:bodyPr/>
                  <a:lstStyle/>
                  <a:p>
                    <a:r>
                      <a:rPr lang="en-US" dirty="0"/>
                      <a:t>39,</a:t>
                    </a:r>
                    <a:r>
                      <a:rPr lang="ru-RU" dirty="0"/>
                      <a:t>4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722-4BC4-B054-1EB49F243122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r>
                      <a:rPr lang="en-US" dirty="0"/>
                      <a:t>3</a:t>
                    </a:r>
                    <a:r>
                      <a:rPr lang="ru-RU" dirty="0"/>
                      <a:t>9</a:t>
                    </a:r>
                    <a:r>
                      <a:rPr lang="en-US" dirty="0"/>
                      <a:t>,</a:t>
                    </a:r>
                    <a:r>
                      <a:rPr lang="ru-RU" dirty="0"/>
                      <a:t>3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722-4BC4-B054-1EB49F2431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Лист1!$A$2:$A$11</c:f>
              <c:strCache>
                <c:ptCount val="10"/>
                <c:pt idx="0">
                  <c:v>2015г.</c:v>
                </c:pt>
                <c:pt idx="1">
                  <c:v>2016г.</c:v>
                </c:pt>
                <c:pt idx="2">
                  <c:v>2017г.</c:v>
                </c:pt>
                <c:pt idx="3">
                  <c:v>2018г.</c:v>
                </c:pt>
                <c:pt idx="4">
                  <c:v>2019г.</c:v>
                </c:pt>
                <c:pt idx="5">
                  <c:v>2020г.</c:v>
                </c:pt>
                <c:pt idx="6">
                  <c:v>2021г.</c:v>
                </c:pt>
                <c:pt idx="7">
                  <c:v>2022г.</c:v>
                </c:pt>
                <c:pt idx="8">
                  <c:v>2023г.</c:v>
                </c:pt>
                <c:pt idx="9">
                  <c:v>2024г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 formatCode="General">
                  <c:v>68.400000000000006</c:v>
                </c:pt>
                <c:pt idx="1">
                  <c:v>54</c:v>
                </c:pt>
                <c:pt idx="2" formatCode="General">
                  <c:v>49.1</c:v>
                </c:pt>
                <c:pt idx="3" formatCode="General">
                  <c:v>46.9</c:v>
                </c:pt>
                <c:pt idx="4">
                  <c:v>45</c:v>
                </c:pt>
                <c:pt idx="5" formatCode="General">
                  <c:v>38.700000000000003</c:v>
                </c:pt>
                <c:pt idx="6" formatCode="General">
                  <c:v>40.800000000000004</c:v>
                </c:pt>
                <c:pt idx="7">
                  <c:v>40.6</c:v>
                </c:pt>
                <c:pt idx="8" formatCode="General">
                  <c:v>39.300000000000004</c:v>
                </c:pt>
                <c:pt idx="9">
                  <c:v>38.9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722-4BC4-B054-1EB49F24312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88681472"/>
        <c:axId val="88933120"/>
      </c:barChart>
      <c:catAx>
        <c:axId val="88681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defRPr>
            </a:pPr>
            <a:endParaRPr lang="ru-RU"/>
          </a:p>
        </c:txPr>
        <c:crossAx val="88933120"/>
        <c:crosses val="autoZero"/>
        <c:auto val="1"/>
        <c:lblAlgn val="ctr"/>
        <c:lblOffset val="100"/>
        <c:noMultiLvlLbl val="0"/>
      </c:catAx>
      <c:valAx>
        <c:axId val="889331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88681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Эффективность лечения</a:t>
            </a:r>
            <a:r>
              <a:rPr lang="ru-RU" sz="1400" baseline="0" dirty="0">
                <a:latin typeface="Times New Roman" pitchFamily="18" charset="0"/>
                <a:cs typeface="Times New Roman" pitchFamily="18" charset="0"/>
              </a:rPr>
              <a:t> ЛЧ ТБ </a:t>
            </a:r>
          </a:p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r>
              <a:rPr lang="ru-RU" sz="1400" baseline="0" dirty="0">
                <a:latin typeface="Times New Roman" pitchFamily="18" charset="0"/>
                <a:cs typeface="Times New Roman" pitchFamily="18" charset="0"/>
              </a:rPr>
              <a:t>12 мес.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2024-2025гг </a:t>
            </a:r>
          </a:p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(%)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4962939088239988"/>
          <c:y val="0.14005480465348852"/>
          <c:w val="0.79319573118591569"/>
          <c:h val="0.762228141301434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8C2-40EE-9CC5-57EA13AED121}"/>
              </c:ext>
            </c:extLst>
          </c:dPt>
          <c:dPt>
            <c:idx val="1"/>
            <c:invertIfNegative val="0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08C2-40EE-9CC5-57EA13AED121}"/>
              </c:ext>
            </c:extLst>
          </c:dPt>
          <c:dLbls>
            <c:dLbl>
              <c:idx val="0"/>
              <c:layout>
                <c:manualLayout>
                  <c:x val="-3.3701486327460211E-5"/>
                  <c:y val="-8.9269456483345097E-3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88,6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8C2-40EE-9CC5-57EA13AED121}"/>
                </c:ext>
              </c:extLst>
            </c:dLbl>
            <c:dLbl>
              <c:idx val="1"/>
              <c:layout>
                <c:manualLayout>
                  <c:x val="0"/>
                  <c:y val="-1.4346377251810661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89,4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8C2-40EE-9CC5-57EA13AED1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88.6</c:v>
                </c:pt>
                <c:pt idx="1">
                  <c:v>89.4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C2-40EE-9CC5-57EA13AED1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481856"/>
        <c:axId val="117408512"/>
      </c:barChart>
      <c:catAx>
        <c:axId val="117481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7408512"/>
        <c:crosses val="autoZero"/>
        <c:auto val="1"/>
        <c:lblAlgn val="ctr"/>
        <c:lblOffset val="100"/>
        <c:noMultiLvlLbl val="0"/>
      </c:catAx>
      <c:valAx>
        <c:axId val="1174085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17481856"/>
        <c:crosses val="autoZero"/>
        <c:crossBetween val="between"/>
        <c:minorUnit val="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539134776119425E-2"/>
          <c:y val="2.536500643711935E-3"/>
          <c:w val="0.96546082835723468"/>
          <c:h val="0.71459314564339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12 мес. 2024 г.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2.0235299516852966E-3"/>
                  <c:y val="-4.3630476995387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FDA-4012-9434-1A27234BFEE1}"/>
                </c:ext>
              </c:extLst>
            </c:dLbl>
            <c:dLbl>
              <c:idx val="1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841-4CE8-8BFE-DB3C2A98785E}"/>
                </c:ext>
              </c:extLst>
            </c:dLbl>
            <c:dLbl>
              <c:idx val="3"/>
              <c:layout>
                <c:manualLayout>
                  <c:x val="0"/>
                  <c:y val="1.0088582833292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841-4CE8-8BFE-DB3C2A98785E}"/>
                </c:ext>
              </c:extLst>
            </c:dLbl>
            <c:dLbl>
              <c:idx val="4"/>
              <c:layout>
                <c:manualLayout>
                  <c:x val="3.9298404867145788E-3"/>
                  <c:y val="1.86136170213695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b="1">
                      <a:solidFill>
                        <a:schemeClr val="tx1"/>
                      </a:solidFill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1929627746280967E-2"/>
                      <c:h val="6.214426577094241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2C-4B68-8036-2B71BF6B4012}"/>
                </c:ext>
              </c:extLst>
            </c:dLbl>
            <c:dLbl>
              <c:idx val="5"/>
              <c:layout>
                <c:manualLayout>
                  <c:x val="0"/>
                  <c:y val="9.6262549661432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27-4212-828E-2D2C06C0DDC4}"/>
                </c:ext>
              </c:extLst>
            </c:dLbl>
            <c:dLbl>
              <c:idx val="6"/>
              <c:layout>
                <c:manualLayout>
                  <c:x val="-1.1551743285455486E-5"/>
                  <c:y val="9.6262549661432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427-4212-828E-2D2C06C0DDC4}"/>
                </c:ext>
              </c:extLst>
            </c:dLbl>
            <c:dLbl>
              <c:idx val="7"/>
              <c:layout>
                <c:manualLayout>
                  <c:x val="-1.0117733774222214E-3"/>
                  <c:y val="9.62625496614316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DB6-414F-B12A-40348D38FB0A}"/>
                </c:ext>
              </c:extLst>
            </c:dLbl>
            <c:dLbl>
              <c:idx val="9"/>
              <c:layout>
                <c:manualLayout>
                  <c:x val="0"/>
                  <c:y val="2.68605874177817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DB6-4FBF-B369-2674F16BF6BB}"/>
                </c:ext>
              </c:extLst>
            </c:dLbl>
            <c:dLbl>
              <c:idx val="11"/>
              <c:layout>
                <c:manualLayout>
                  <c:x val="0"/>
                  <c:y val="2.68605874177817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B6-4FBF-B369-2674F16BF6BB}"/>
                </c:ext>
              </c:extLst>
            </c:dLbl>
            <c:dLbl>
              <c:idx val="12"/>
              <c:layout>
                <c:manualLayout>
                  <c:x val="-3.0353201322666692E-3"/>
                  <c:y val="4.81312748307177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DB6-414F-B12A-40348D38FB0A}"/>
                </c:ext>
              </c:extLst>
            </c:dLbl>
            <c:dLbl>
              <c:idx val="13"/>
              <c:layout>
                <c:manualLayout>
                  <c:x val="0"/>
                  <c:y val="9.6262549661432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B6-414F-B12A-40348D38FB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Лист1!$A$2:$A$15</c:f>
              <c:strCache>
                <c:ptCount val="14"/>
                <c:pt idx="0">
                  <c:v>Успенкий </c:v>
                </c:pt>
                <c:pt idx="1">
                  <c:v>Аккулы </c:v>
                </c:pt>
                <c:pt idx="2">
                  <c:v>Аксу регион</c:v>
                </c:pt>
                <c:pt idx="3">
                  <c:v>Актогайский </c:v>
                </c:pt>
                <c:pt idx="4">
                  <c:v>Иртышский </c:v>
                </c:pt>
                <c:pt idx="5">
                  <c:v>Баянаульский</c:v>
                </c:pt>
                <c:pt idx="6">
                  <c:v>Экибастуз регион</c:v>
                </c:pt>
                <c:pt idx="7">
                  <c:v>Железинский </c:v>
                </c:pt>
                <c:pt idx="8">
                  <c:v>Область </c:v>
                </c:pt>
                <c:pt idx="9">
                  <c:v>г.Павлодар</c:v>
                </c:pt>
                <c:pt idx="10">
                  <c:v>Павлодарский </c:v>
                </c:pt>
                <c:pt idx="11">
                  <c:v>Теренколь </c:v>
                </c:pt>
                <c:pt idx="12">
                  <c:v>Майский </c:v>
                </c:pt>
                <c:pt idx="13">
                  <c:v>Щербактинский </c:v>
                </c:pt>
              </c:strCache>
            </c:strRef>
          </c:cat>
          <c:val>
            <c:numRef>
              <c:f>Лист1!$B$2:$B$15</c:f>
              <c:numCache>
                <c:formatCode>0.0</c:formatCode>
                <c:ptCount val="14"/>
                <c:pt idx="0">
                  <c:v>24.3</c:v>
                </c:pt>
                <c:pt idx="1">
                  <c:v>33.299999999999997</c:v>
                </c:pt>
                <c:pt idx="2">
                  <c:v>22.1</c:v>
                </c:pt>
                <c:pt idx="3" formatCode="General">
                  <c:v>71.900000000000006</c:v>
                </c:pt>
                <c:pt idx="4">
                  <c:v>42.6</c:v>
                </c:pt>
                <c:pt idx="5">
                  <c:v>34.5</c:v>
                </c:pt>
                <c:pt idx="6">
                  <c:v>43.5</c:v>
                </c:pt>
                <c:pt idx="7">
                  <c:v>27</c:v>
                </c:pt>
                <c:pt idx="8">
                  <c:v>39.299999999999997</c:v>
                </c:pt>
                <c:pt idx="9">
                  <c:v>42.5</c:v>
                </c:pt>
                <c:pt idx="10">
                  <c:v>30.5</c:v>
                </c:pt>
                <c:pt idx="11">
                  <c:v>41</c:v>
                </c:pt>
                <c:pt idx="12">
                  <c:v>29.5</c:v>
                </c:pt>
                <c:pt idx="13">
                  <c:v>32.200000000000003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A4-4CC0-B61B-F06313FDC09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12 мес.2025 г.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2060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206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1DB6-414F-B12A-40348D38FB0A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206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E4AA-4BB3-8E4B-0BA66C1BAAF3}"/>
              </c:ext>
            </c:extLst>
          </c:dPt>
          <c:dPt>
            <c:idx val="3"/>
            <c:invertIfNegative val="0"/>
            <c:bubble3D val="0"/>
            <c:spPr>
              <a:solidFill>
                <a:srgbClr val="BDD7EE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A2C-4B68-8036-2B71BF6B4012}"/>
              </c:ext>
            </c:extLst>
          </c:dPt>
          <c:dPt>
            <c:idx val="7"/>
            <c:invertIfNegative val="0"/>
            <c:bubble3D val="0"/>
            <c:spPr>
              <a:solidFill>
                <a:srgbClr val="BDD7EE"/>
              </a:solidFill>
              <a:ln>
                <a:solidFill>
                  <a:srgbClr val="00206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AD55-48A3-8BE0-DA1D2DACF8FE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62CA-42E9-B9DA-6C52C972B06D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206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62CA-42E9-B9DA-6C52C972B06D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1DB6-414F-B12A-40348D38FB0A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00206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62CA-42E9-B9DA-6C52C972B06D}"/>
              </c:ext>
            </c:extLst>
          </c:dPt>
          <c:dLbls>
            <c:dLbl>
              <c:idx val="0"/>
              <c:layout>
                <c:manualLayout>
                  <c:x val="1.0233251207077561E-3"/>
                  <c:y val="-4.81312748307177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DB6-414F-B12A-40348D38FB0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694812781797107"/>
                      <c:h val="5.18827241190199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E4AA-4BB3-8E4B-0BA66C1BAAF3}"/>
                </c:ext>
              </c:extLst>
            </c:dLbl>
            <c:dLbl>
              <c:idx val="2"/>
              <c:layout>
                <c:manualLayout>
                  <c:x val="1.022829123693476E-2"/>
                  <c:y val="1.096159227827555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897407513715066E-2"/>
                      <c:h val="7.878630641167444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FFDA-4012-9434-1A27234BFEE1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658345949857718E-2"/>
                      <c:h val="4.692526190867079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4A2C-4B68-8036-2B71BF6B4012}"/>
                </c:ext>
              </c:extLst>
            </c:dLbl>
            <c:dLbl>
              <c:idx val="4"/>
              <c:layout>
                <c:manualLayout>
                  <c:x val="9.3643591017883721E-3"/>
                  <c:y val="-1.008376517503871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740070729399782E-2"/>
                      <c:h val="4.438876126495886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FFDA-4012-9434-1A27234BFEE1}"/>
                </c:ext>
              </c:extLst>
            </c:dLbl>
            <c:dLbl>
              <c:idx val="5"/>
              <c:layout>
                <c:manualLayout>
                  <c:x val="7.6194708181051118E-4"/>
                  <c:y val="5.987030221593091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FDA-4012-9434-1A27234BFEE1}"/>
                </c:ext>
              </c:extLst>
            </c:dLbl>
            <c:dLbl>
              <c:idx val="6"/>
              <c:layout>
                <c:manualLayout>
                  <c:x val="1.0233676862703015E-3"/>
                  <c:y val="3.69512852579578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841-4CE8-8BFE-DB3C2A98785E}"/>
                </c:ext>
              </c:extLst>
            </c:dLbl>
            <c:dLbl>
              <c:idx val="8"/>
              <c:layout>
                <c:manualLayout>
                  <c:x val="7.8791900093492014E-3"/>
                  <c:y val="2.649680623385589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32,6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CA-42E9-B9DA-6C52C972B06D}"/>
                </c:ext>
              </c:extLst>
            </c:dLbl>
            <c:dLbl>
              <c:idx val="9"/>
              <c:layout>
                <c:manualLayout>
                  <c:x val="1.0747819272731761E-3"/>
                  <c:y val="-1.80833088521287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841-4CE8-8BFE-DB3C2A98785E}"/>
                </c:ext>
              </c:extLst>
            </c:dLbl>
            <c:dLbl>
              <c:idx val="10"/>
              <c:layout>
                <c:manualLayout>
                  <c:x val="2.0293097405229047E-3"/>
                  <c:y val="3.13613220654232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CA-42E9-B9DA-6C52C972B06D}"/>
                </c:ext>
              </c:extLst>
            </c:dLbl>
            <c:dLbl>
              <c:idx val="11"/>
              <c:layout>
                <c:manualLayout>
                  <c:x val="2.5539161186695566E-3"/>
                  <c:y val="3.98043888863341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5119184763162151E-2"/>
                      <c:h val="8.750927220806176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1DB6-414F-B12A-40348D38FB0A}"/>
                </c:ext>
              </c:extLst>
            </c:dLbl>
            <c:dLbl>
              <c:idx val="12"/>
              <c:layout>
                <c:manualLayout>
                  <c:x val="1.0204346590989958E-3"/>
                  <c:y val="1.00906978401761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AD55-48A3-8BE0-DA1D2DACF8FE}"/>
                </c:ext>
              </c:extLst>
            </c:dLbl>
            <c:dLbl>
              <c:idx val="13"/>
              <c:layout>
                <c:manualLayout>
                  <c:x val="5.1975685454495289E-3"/>
                  <c:y val="1.827137984053454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r>
                      <a:rPr lang="en-US" dirty="0"/>
                      <a:t>37,5</a:t>
                    </a:r>
                  </a:p>
                  <a:p>
                    <a:pPr>
                      <a:defRPr sz="1000" b="1" i="0" u="none" strike="noStrike" kern="1200" baseline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defRPr>
                    </a:pP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871094393880118E-2"/>
                      <c:h val="0.106644456171005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62CA-42E9-B9DA-6C52C972B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0">
                  <c:v>Успенкий </c:v>
                </c:pt>
                <c:pt idx="1">
                  <c:v>Аккулы </c:v>
                </c:pt>
                <c:pt idx="2">
                  <c:v>Аксу регион</c:v>
                </c:pt>
                <c:pt idx="3">
                  <c:v>Актогайский </c:v>
                </c:pt>
                <c:pt idx="4">
                  <c:v>Иртышский </c:v>
                </c:pt>
                <c:pt idx="5">
                  <c:v>Баянаульский</c:v>
                </c:pt>
                <c:pt idx="6">
                  <c:v>Экибастуз регион</c:v>
                </c:pt>
                <c:pt idx="7">
                  <c:v>Железинский </c:v>
                </c:pt>
                <c:pt idx="8">
                  <c:v>Область </c:v>
                </c:pt>
                <c:pt idx="9">
                  <c:v>г.Павлодар</c:v>
                </c:pt>
                <c:pt idx="10">
                  <c:v>Павлодарский </c:v>
                </c:pt>
                <c:pt idx="11">
                  <c:v>Теренколь </c:v>
                </c:pt>
                <c:pt idx="12">
                  <c:v>Майский </c:v>
                </c:pt>
                <c:pt idx="13">
                  <c:v>Щербактинский </c:v>
                </c:pt>
              </c:strCache>
            </c:strRef>
          </c:cat>
          <c:val>
            <c:numRef>
              <c:f>Лист1!$C$2:$C$15</c:f>
              <c:numCache>
                <c:formatCode>0.0</c:formatCode>
                <c:ptCount val="14"/>
                <c:pt idx="0">
                  <c:v>32.299999999999997</c:v>
                </c:pt>
                <c:pt idx="1">
                  <c:v>66.599999999999994</c:v>
                </c:pt>
                <c:pt idx="2">
                  <c:v>19.3</c:v>
                </c:pt>
                <c:pt idx="3">
                  <c:v>24</c:v>
                </c:pt>
                <c:pt idx="4">
                  <c:v>42.6</c:v>
                </c:pt>
                <c:pt idx="5">
                  <c:v>21.6</c:v>
                </c:pt>
                <c:pt idx="6">
                  <c:v>26.3</c:v>
                </c:pt>
                <c:pt idx="7">
                  <c:v>13.5</c:v>
                </c:pt>
                <c:pt idx="8">
                  <c:v>32.6</c:v>
                </c:pt>
                <c:pt idx="9">
                  <c:v>37.1</c:v>
                </c:pt>
                <c:pt idx="10">
                  <c:v>45.8</c:v>
                </c:pt>
                <c:pt idx="11">
                  <c:v>30.8</c:v>
                </c:pt>
                <c:pt idx="12">
                  <c:v>9.8000000000000007</c:v>
                </c:pt>
                <c:pt idx="13">
                  <c:v>37.5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A4-4CC0-B61B-F06313FDC0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93597056"/>
        <c:axId val="93619328"/>
      </c:barChart>
      <c:catAx>
        <c:axId val="93597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endParaRPr lang="ru-RU"/>
          </a:p>
        </c:txPr>
        <c:crossAx val="93619328"/>
        <c:crosses val="autoZero"/>
        <c:auto val="1"/>
        <c:lblAlgn val="ctr"/>
        <c:lblOffset val="100"/>
        <c:noMultiLvlLbl val="0"/>
      </c:catAx>
      <c:valAx>
        <c:axId val="9361932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9359705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2.826287682412932E-2"/>
          <c:y val="0.89213232244464336"/>
          <c:w val="0.19578579296155463"/>
          <c:h val="9.42304244988947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493469801764938E-2"/>
          <c:y val="2.4649935999379387E-3"/>
          <c:w val="0.95750653019823506"/>
          <c:h val="0.71459314564339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12 мес. 2024 г.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2.0235299516853352E-3"/>
                  <c:y val="-4.3630476995387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FDA-4012-9434-1A27234BFEE1}"/>
                </c:ext>
              </c:extLst>
            </c:dLbl>
            <c:dLbl>
              <c:idx val="1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841-4CE8-8BFE-DB3C2A98785E}"/>
                </c:ext>
              </c:extLst>
            </c:dLbl>
            <c:dLbl>
              <c:idx val="3"/>
              <c:layout>
                <c:manualLayout>
                  <c:x val="0"/>
                  <c:y val="1.0088582833292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841-4CE8-8BFE-DB3C2A98785E}"/>
                </c:ext>
              </c:extLst>
            </c:dLbl>
            <c:dLbl>
              <c:idx val="4"/>
              <c:layout>
                <c:manualLayout>
                  <c:x val="-2.0292971235143851E-3"/>
                  <c:y val="5.93111380280991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2C-4B68-8036-2B71BF6B4012}"/>
                </c:ext>
              </c:extLst>
            </c:dLbl>
            <c:dLbl>
              <c:idx val="5"/>
              <c:layout>
                <c:manualLayout>
                  <c:x val="0"/>
                  <c:y val="9.6262549661432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27-4212-828E-2D2C06C0DDC4}"/>
                </c:ext>
              </c:extLst>
            </c:dLbl>
            <c:dLbl>
              <c:idx val="6"/>
              <c:layout>
                <c:manualLayout>
                  <c:x val="-1.1551743285455618E-5"/>
                  <c:y val="9.6262549661432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427-4212-828E-2D2C06C0DDC4}"/>
                </c:ext>
              </c:extLst>
            </c:dLbl>
            <c:dLbl>
              <c:idx val="7"/>
              <c:layout>
                <c:manualLayout>
                  <c:x val="-1.0117733774222214E-3"/>
                  <c:y val="9.62625496614316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DB6-414F-B12A-40348D38FB0A}"/>
                </c:ext>
              </c:extLst>
            </c:dLbl>
            <c:dLbl>
              <c:idx val="9"/>
              <c:layout>
                <c:manualLayout>
                  <c:x val="0"/>
                  <c:y val="2.6860587417781752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42,5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42A-4BD3-83EB-4B0212E16F50}"/>
                </c:ext>
              </c:extLst>
            </c:dLbl>
            <c:dLbl>
              <c:idx val="11"/>
              <c:layout>
                <c:manualLayout>
                  <c:x val="0"/>
                  <c:y val="2.68605874177817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42A-4BD3-83EB-4B0212E16F50}"/>
                </c:ext>
              </c:extLst>
            </c:dLbl>
            <c:dLbl>
              <c:idx val="12"/>
              <c:layout>
                <c:manualLayout>
                  <c:x val="-3.0353201322666692E-3"/>
                  <c:y val="4.81312748307182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DB6-414F-B12A-40348D38FB0A}"/>
                </c:ext>
              </c:extLst>
            </c:dLbl>
            <c:dLbl>
              <c:idx val="13"/>
              <c:layout>
                <c:manualLayout>
                  <c:x val="0"/>
                  <c:y val="9.6262549661432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B6-414F-B12A-40348D38FB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Лист1!$A$2:$A$15</c:f>
              <c:strCache>
                <c:ptCount val="14"/>
                <c:pt idx="0">
                  <c:v>Успенкий </c:v>
                </c:pt>
                <c:pt idx="1">
                  <c:v>Аккулы </c:v>
                </c:pt>
                <c:pt idx="2">
                  <c:v>Аксу регион</c:v>
                </c:pt>
                <c:pt idx="3">
                  <c:v>Актогайский </c:v>
                </c:pt>
                <c:pt idx="4">
                  <c:v>Иртышский </c:v>
                </c:pt>
                <c:pt idx="5">
                  <c:v>Баянаульский</c:v>
                </c:pt>
                <c:pt idx="6">
                  <c:v>Экибастуз регион</c:v>
                </c:pt>
                <c:pt idx="7">
                  <c:v>Железинский </c:v>
                </c:pt>
                <c:pt idx="8">
                  <c:v>Область </c:v>
                </c:pt>
                <c:pt idx="9">
                  <c:v>г.Павлодар</c:v>
                </c:pt>
                <c:pt idx="10">
                  <c:v>Павлодарский </c:v>
                </c:pt>
                <c:pt idx="11">
                  <c:v>Теренколь </c:v>
                </c:pt>
                <c:pt idx="12">
                  <c:v>Майский </c:v>
                </c:pt>
                <c:pt idx="13">
                  <c:v>Щербактинский </c:v>
                </c:pt>
              </c:strCache>
            </c:strRef>
          </c:cat>
          <c:val>
            <c:numRef>
              <c:f>Лист1!$B$2:$B$15</c:f>
              <c:numCache>
                <c:formatCode>0.0</c:formatCode>
                <c:ptCount val="14"/>
                <c:pt idx="0">
                  <c:v>24.3</c:v>
                </c:pt>
                <c:pt idx="1">
                  <c:v>33.299999999999997</c:v>
                </c:pt>
                <c:pt idx="2">
                  <c:v>22.1</c:v>
                </c:pt>
                <c:pt idx="3" formatCode="General">
                  <c:v>71.900000000000006</c:v>
                </c:pt>
                <c:pt idx="4">
                  <c:v>42.6</c:v>
                </c:pt>
                <c:pt idx="5">
                  <c:v>34.5</c:v>
                </c:pt>
                <c:pt idx="6">
                  <c:v>43.5</c:v>
                </c:pt>
                <c:pt idx="7">
                  <c:v>27</c:v>
                </c:pt>
                <c:pt idx="8">
                  <c:v>39.299999999999997</c:v>
                </c:pt>
                <c:pt idx="9">
                  <c:v>42.5</c:v>
                </c:pt>
                <c:pt idx="10">
                  <c:v>30.5</c:v>
                </c:pt>
                <c:pt idx="11">
                  <c:v>41</c:v>
                </c:pt>
                <c:pt idx="12">
                  <c:v>29.5</c:v>
                </c:pt>
                <c:pt idx="13">
                  <c:v>32.200000000000003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A4-4CC0-B61B-F06313FDC09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12 мес. 2025 г. 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tx1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1DB6-414F-B12A-40348D38FB0A}"/>
              </c:ext>
            </c:extLst>
          </c:dPt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42A-4BD3-83EB-4B0212E16F50}"/>
              </c:ext>
            </c:extLst>
          </c:dPt>
          <c:dPt>
            <c:idx val="10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62CA-42E9-B9DA-6C52C972B06D}"/>
              </c:ext>
            </c:extLst>
          </c:dPt>
          <c:dPt>
            <c:idx val="11"/>
            <c:invertIfNegative val="0"/>
            <c:bubble3D val="0"/>
            <c:spPr>
              <a:solidFill>
                <a:srgbClr val="0070C0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1DB6-414F-B12A-40348D38FB0A}"/>
              </c:ext>
            </c:extLst>
          </c:dPt>
          <c:dPt>
            <c:idx val="13"/>
            <c:invertIfNegative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62CA-42E9-B9DA-6C52C972B06D}"/>
              </c:ext>
            </c:extLst>
          </c:dPt>
          <c:dLbls>
            <c:dLbl>
              <c:idx val="0"/>
              <c:layout>
                <c:manualLayout>
                  <c:x val="1.0233251207077561E-3"/>
                  <c:y val="-4.81312748307182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DB6-414F-B12A-40348D38FB0A}"/>
                </c:ext>
              </c:extLst>
            </c:dLbl>
            <c:dLbl>
              <c:idx val="2"/>
              <c:layout>
                <c:manualLayout>
                  <c:x val="2.5665185228618552E-3"/>
                  <c:y val="1.22298916439938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1573862085569254E-2"/>
                      <c:h val="8.132290514311094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FFDA-4012-9434-1A27234BFEE1}"/>
                </c:ext>
              </c:extLst>
            </c:dLbl>
            <c:dLbl>
              <c:idx val="4"/>
              <c:layout>
                <c:manualLayout>
                  <c:x val="0"/>
                  <c:y val="-4.81312748307182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FDA-4012-9434-1A27234BFEE1}"/>
                </c:ext>
              </c:extLst>
            </c:dLbl>
            <c:dLbl>
              <c:idx val="5"/>
              <c:layout>
                <c:manualLayout>
                  <c:x val="7.6194708181051118E-4"/>
                  <c:y val="5.987030221593091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FDA-4012-9434-1A27234BFEE1}"/>
                </c:ext>
              </c:extLst>
            </c:dLbl>
            <c:dLbl>
              <c:idx val="6"/>
              <c:layout>
                <c:manualLayout>
                  <c:x val="1.0233676862703015E-3"/>
                  <c:y val="3.69512852579578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841-4CE8-8BFE-DB3C2A98785E}"/>
                </c:ext>
              </c:extLst>
            </c:dLbl>
            <c:dLbl>
              <c:idx val="8"/>
              <c:layout>
                <c:manualLayout>
                  <c:x val="7.8791900093492014E-3"/>
                  <c:y val="2.649680623385589E-3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32,6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CA-42E9-B9DA-6C52C972B06D}"/>
                </c:ext>
              </c:extLst>
            </c:dLbl>
            <c:dLbl>
              <c:idx val="9"/>
              <c:layout>
                <c:manualLayout>
                  <c:x val="3.2024629923322998E-3"/>
                  <c:y val="-4.271362631395213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37,1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841-4CE8-8BFE-DB3C2A98785E}"/>
                </c:ext>
              </c:extLst>
            </c:dLbl>
            <c:dLbl>
              <c:idx val="10"/>
              <c:layout>
                <c:manualLayout>
                  <c:x val="2.0293097405229476E-3"/>
                  <c:y val="3.13613220654236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CA-42E9-B9DA-6C52C972B06D}"/>
                </c:ext>
              </c:extLst>
            </c:dLbl>
            <c:dLbl>
              <c:idx val="11"/>
              <c:layout>
                <c:manualLayout>
                  <c:x val="2.6296594963720697E-3"/>
                  <c:y val="4.76977649785307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9790838481390389E-2"/>
                      <c:h val="0.102237500484853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1DB6-414F-B12A-40348D38FB0A}"/>
                </c:ext>
              </c:extLst>
            </c:dLbl>
            <c:dLbl>
              <c:idx val="12"/>
              <c:layout>
                <c:manualLayout>
                  <c:x val="1.0204346590989958E-3"/>
                  <c:y val="1.00906978401761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AD55-48A3-8BE0-DA1D2DACF8FE}"/>
                </c:ext>
              </c:extLst>
            </c:dLbl>
            <c:dLbl>
              <c:idx val="13"/>
              <c:layout>
                <c:manualLayout>
                  <c:x val="4.9279171361159106E-3"/>
                  <c:y val="8.17880669641331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331791575212881E-2"/>
                      <c:h val="8.64593098827626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62CA-42E9-B9DA-6C52C972B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0">
                  <c:v>Успенкий </c:v>
                </c:pt>
                <c:pt idx="1">
                  <c:v>Аккулы </c:v>
                </c:pt>
                <c:pt idx="2">
                  <c:v>Аксу регион</c:v>
                </c:pt>
                <c:pt idx="3">
                  <c:v>Актогайский </c:v>
                </c:pt>
                <c:pt idx="4">
                  <c:v>Иртышский </c:v>
                </c:pt>
                <c:pt idx="5">
                  <c:v>Баянаульский</c:v>
                </c:pt>
                <c:pt idx="6">
                  <c:v>Экибастуз регион</c:v>
                </c:pt>
                <c:pt idx="7">
                  <c:v>Железинский </c:v>
                </c:pt>
                <c:pt idx="8">
                  <c:v>Область </c:v>
                </c:pt>
                <c:pt idx="9">
                  <c:v>г.Павлодар</c:v>
                </c:pt>
                <c:pt idx="10">
                  <c:v>Павлодарский </c:v>
                </c:pt>
                <c:pt idx="11">
                  <c:v>Теренколь </c:v>
                </c:pt>
                <c:pt idx="12">
                  <c:v>Майский </c:v>
                </c:pt>
                <c:pt idx="13">
                  <c:v>Щербактинский </c:v>
                </c:pt>
              </c:strCache>
            </c:strRef>
          </c:cat>
          <c:val>
            <c:numRef>
              <c:f>Лист1!$C$2:$C$15</c:f>
              <c:numCache>
                <c:formatCode>0.0</c:formatCode>
                <c:ptCount val="14"/>
                <c:pt idx="0">
                  <c:v>32.299999999999997</c:v>
                </c:pt>
                <c:pt idx="1">
                  <c:v>66.599999999999994</c:v>
                </c:pt>
                <c:pt idx="2">
                  <c:v>19.3</c:v>
                </c:pt>
                <c:pt idx="3">
                  <c:v>24</c:v>
                </c:pt>
                <c:pt idx="4">
                  <c:v>42.6</c:v>
                </c:pt>
                <c:pt idx="5">
                  <c:v>21.6</c:v>
                </c:pt>
                <c:pt idx="6">
                  <c:v>26.3</c:v>
                </c:pt>
                <c:pt idx="7">
                  <c:v>13.5</c:v>
                </c:pt>
                <c:pt idx="8">
                  <c:v>32.6</c:v>
                </c:pt>
                <c:pt idx="9">
                  <c:v>37.1</c:v>
                </c:pt>
                <c:pt idx="10">
                  <c:v>45.8</c:v>
                </c:pt>
                <c:pt idx="11">
                  <c:v>30.8</c:v>
                </c:pt>
                <c:pt idx="12">
                  <c:v>9.8000000000000007</c:v>
                </c:pt>
                <c:pt idx="13">
                  <c:v>37.5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A4-4CC0-B61B-F06313FDC0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110883968"/>
        <c:axId val="110885504"/>
      </c:barChart>
      <c:catAx>
        <c:axId val="110883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endParaRPr lang="ru-RU"/>
          </a:p>
        </c:txPr>
        <c:crossAx val="110885504"/>
        <c:crosses val="autoZero"/>
        <c:auto val="1"/>
        <c:lblAlgn val="ctr"/>
        <c:lblOffset val="100"/>
        <c:noMultiLvlLbl val="0"/>
      </c:catAx>
      <c:valAx>
        <c:axId val="11088550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11088396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79971446935746138"/>
          <c:y val="2.3783803841856372E-2"/>
          <c:w val="0.19578579296155463"/>
          <c:h val="9.42304244988947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408849748807395E-2"/>
          <c:y val="1.2364248075041287E-2"/>
          <c:w val="0.93577306628734314"/>
          <c:h val="0.467427050654633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12 мес. 2024 г.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2.0235467548445252E-3"/>
                  <c:y val="1.44393824492148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FDA-4012-9434-1A27234BFEE1}"/>
                </c:ext>
              </c:extLst>
            </c:dLbl>
            <c:dLbl>
              <c:idx val="1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841-4CE8-8BFE-DB3C2A98785E}"/>
                </c:ext>
              </c:extLst>
            </c:dLbl>
            <c:dLbl>
              <c:idx val="3"/>
              <c:layout>
                <c:manualLayout>
                  <c:x val="-3.7097928613715575E-17"/>
                  <c:y val="1.44393824492148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841-4CE8-8BFE-DB3C2A98785E}"/>
                </c:ext>
              </c:extLst>
            </c:dLbl>
            <c:dLbl>
              <c:idx val="4"/>
              <c:layout>
                <c:manualLayout>
                  <c:x val="-2.0293271326471299E-3"/>
                  <c:y val="-4.81312748307179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2C-4B68-8036-2B71BF6B4012}"/>
                </c:ext>
              </c:extLst>
            </c:dLbl>
            <c:dLbl>
              <c:idx val="5"/>
              <c:layout>
                <c:manualLayout>
                  <c:x val="0"/>
                  <c:y val="9.6262549661432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27-4212-828E-2D2C06C0DDC4}"/>
                </c:ext>
              </c:extLst>
            </c:dLbl>
            <c:dLbl>
              <c:idx val="6"/>
              <c:layout>
                <c:manualLayout>
                  <c:x val="-1.155174328545555E-5"/>
                  <c:y val="9.6262549661432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427-4212-828E-2D2C06C0DDC4}"/>
                </c:ext>
              </c:extLst>
            </c:dLbl>
            <c:dLbl>
              <c:idx val="7"/>
              <c:layout>
                <c:manualLayout>
                  <c:x val="-1.0117733774222214E-3"/>
                  <c:y val="9.62625496614316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DB6-414F-B12A-40348D38FB0A}"/>
                </c:ext>
              </c:extLst>
            </c:dLbl>
            <c:dLbl>
              <c:idx val="9"/>
              <c:layout>
                <c:manualLayout>
                  <c:x val="0"/>
                  <c:y val="2.68605874177817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9A1-4B56-81AA-E8D350E29E7B}"/>
                </c:ext>
              </c:extLst>
            </c:dLbl>
            <c:dLbl>
              <c:idx val="12"/>
              <c:layout>
                <c:manualLayout>
                  <c:x val="-3.0353201322666692E-3"/>
                  <c:y val="4.81312748307179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DB6-414F-B12A-40348D38FB0A}"/>
                </c:ext>
              </c:extLst>
            </c:dLbl>
            <c:dLbl>
              <c:idx val="13"/>
              <c:layout>
                <c:manualLayout>
                  <c:x val="0"/>
                  <c:y val="9.6262549661432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DB6-414F-B12A-40348D38FB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Лист1!$A$2:$A$23</c:f>
              <c:strCache>
                <c:ptCount val="16"/>
                <c:pt idx="0">
                  <c:v>Павлодарская область</c:v>
                </c:pt>
                <c:pt idx="1">
                  <c:v>ТОО Poliklinika №1</c:v>
                </c:pt>
                <c:pt idx="2">
                  <c:v>ТОО Almaz Medical Group</c:v>
                </c:pt>
                <c:pt idx="3">
                  <c:v>Поликлиника № 3</c:v>
                </c:pt>
                <c:pt idx="4">
                  <c:v>ТОО Viamedis Pavlodar</c:v>
                </c:pt>
                <c:pt idx="5">
                  <c:v>Поликлиника № 5</c:v>
                </c:pt>
                <c:pt idx="6">
                  <c:v>ТОО"Мед Проект ПВ"</c:v>
                </c:pt>
                <c:pt idx="7">
                  <c:v>ТОО "Danelclinic"</c:v>
                </c:pt>
                <c:pt idx="8">
                  <c:v>ТОО "ПЖБ"</c:v>
                </c:pt>
                <c:pt idx="9">
                  <c:v>ТОО "MED-C"</c:v>
                </c:pt>
                <c:pt idx="10">
                  <c:v>ТОО"BASS&amp;K"</c:v>
                </c:pt>
                <c:pt idx="11">
                  <c:v>ТОО "Рахим-А"</c:v>
                </c:pt>
                <c:pt idx="12">
                  <c:v>ТОО "Омир-ПВ"</c:v>
                </c:pt>
                <c:pt idx="13">
                  <c:v>ТОО "Mediker Yertis"</c:v>
                </c:pt>
                <c:pt idx="14">
                  <c:v>ТОО "КСМ"</c:v>
                </c:pt>
                <c:pt idx="15">
                  <c:v>МЦ Евразия</c:v>
                </c:pt>
              </c:strCache>
            </c:strRef>
          </c:cat>
          <c:val>
            <c:numRef>
              <c:f>Лист1!$B$2:$B$23</c:f>
              <c:numCache>
                <c:formatCode>0.0</c:formatCode>
                <c:ptCount val="22"/>
                <c:pt idx="0">
                  <c:v>39.299999999999997</c:v>
                </c:pt>
                <c:pt idx="1">
                  <c:v>37.1</c:v>
                </c:pt>
                <c:pt idx="2" formatCode="General">
                  <c:v>27.7</c:v>
                </c:pt>
                <c:pt idx="3">
                  <c:v>36.200000000000003</c:v>
                </c:pt>
                <c:pt idx="4">
                  <c:v>56.7</c:v>
                </c:pt>
                <c:pt idx="5">
                  <c:v>53.8</c:v>
                </c:pt>
                <c:pt idx="6">
                  <c:v>32.299999999999997</c:v>
                </c:pt>
                <c:pt idx="7">
                  <c:v>18.8</c:v>
                </c:pt>
                <c:pt idx="8">
                  <c:v>20.3</c:v>
                </c:pt>
                <c:pt idx="9">
                  <c:v>45.7</c:v>
                </c:pt>
                <c:pt idx="10">
                  <c:v>65.3</c:v>
                </c:pt>
                <c:pt idx="11">
                  <c:v>10.7</c:v>
                </c:pt>
                <c:pt idx="12" formatCode="General">
                  <c:v>114.6</c:v>
                </c:pt>
                <c:pt idx="13">
                  <c:v>15.3</c:v>
                </c:pt>
                <c:pt idx="14" formatCode="General">
                  <c:v>76.7</c:v>
                </c:pt>
                <c:pt idx="1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A4-4CC0-B61B-F06313FDC09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12 мес. 2025 г.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002060"/>
              </a:solidFill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BDD7EE"/>
              </a:solidFill>
              <a:ln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4A2C-4B68-8036-2B71BF6B4012}"/>
              </c:ext>
            </c:extLst>
          </c:dPt>
          <c:dPt>
            <c:idx val="7"/>
            <c:invertIfNegative val="0"/>
            <c:bubble3D val="0"/>
            <c:spPr>
              <a:solidFill>
                <a:srgbClr val="BDD7EE"/>
              </a:solidFill>
              <a:ln>
                <a:solidFill>
                  <a:srgbClr val="00206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AD55-48A3-8BE0-DA1D2DACF8FE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206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2CA-42E9-B9DA-6C52C972B06D}"/>
              </c:ext>
            </c:extLst>
          </c:dPt>
          <c:dLbls>
            <c:dLbl>
              <c:idx val="0"/>
              <c:layout>
                <c:manualLayout>
                  <c:x val="1.0233251207077561E-3"/>
                  <c:y val="-4.81312748307179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DB6-414F-B12A-40348D38FB0A}"/>
                </c:ext>
              </c:extLst>
            </c:dLbl>
            <c:dLbl>
              <c:idx val="2"/>
              <c:layout>
                <c:manualLayout>
                  <c:x val="2.5665185228618552E-3"/>
                  <c:y val="1.22298916439938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1573862085569254E-2"/>
                      <c:h val="8.132290514311094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FFDA-4012-9434-1A27234BFEE1}"/>
                </c:ext>
              </c:extLst>
            </c:dLbl>
            <c:dLbl>
              <c:idx val="4"/>
              <c:layout>
                <c:manualLayout>
                  <c:x val="0"/>
                  <c:y val="-4.81312748307179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FDA-4012-9434-1A27234BFEE1}"/>
                </c:ext>
              </c:extLst>
            </c:dLbl>
            <c:dLbl>
              <c:idx val="5"/>
              <c:layout>
                <c:manualLayout>
                  <c:x val="7.6194708181051118E-4"/>
                  <c:y val="5.987030221593091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FDA-4012-9434-1A27234BFEE1}"/>
                </c:ext>
              </c:extLst>
            </c:dLbl>
            <c:dLbl>
              <c:idx val="6"/>
              <c:layout>
                <c:manualLayout>
                  <c:x val="1.0233676862703015E-3"/>
                  <c:y val="3.69512852579578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841-4CE8-8BFE-DB3C2A98785E}"/>
                </c:ext>
              </c:extLst>
            </c:dLbl>
            <c:dLbl>
              <c:idx val="8"/>
              <c:layout>
                <c:manualLayout>
                  <c:x val="2.8335478774195602E-3"/>
                  <c:y val="-3.6003709519041258E-5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solidFill>
                          <a:schemeClr val="tx1"/>
                        </a:solidFill>
                      </a:rPr>
                      <a:t>15,2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CA-42E9-B9DA-6C52C972B06D}"/>
                </c:ext>
              </c:extLst>
            </c:dLbl>
            <c:dLbl>
              <c:idx val="9"/>
              <c:layout>
                <c:manualLayout>
                  <c:x val="1.0747819272731761E-3"/>
                  <c:y val="-1.80833088521287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841-4CE8-8BFE-DB3C2A98785E}"/>
                </c:ext>
              </c:extLst>
            </c:dLbl>
            <c:dLbl>
              <c:idx val="10"/>
              <c:layout>
                <c:manualLayout>
                  <c:x val="2.0293097405229255E-3"/>
                  <c:y val="3.136132206542340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49,0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CA-42E9-B9DA-6C52C972B06D}"/>
                </c:ext>
              </c:extLst>
            </c:dLbl>
            <c:dLbl>
              <c:idx val="11"/>
              <c:layout>
                <c:manualLayout>
                  <c:x val="0"/>
                  <c:y val="1.4439382449214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DB6-414F-B12A-40348D38FB0A}"/>
                </c:ext>
              </c:extLst>
            </c:dLbl>
            <c:dLbl>
              <c:idx val="12"/>
              <c:layout>
                <c:manualLayout>
                  <c:x val="1.0204571016851176E-3"/>
                  <c:y val="1.44393824492148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AD55-48A3-8BE0-DA1D2DACF8FE}"/>
                </c:ext>
              </c:extLst>
            </c:dLbl>
            <c:dLbl>
              <c:idx val="13"/>
              <c:layout>
                <c:manualLayout>
                  <c:x val="9.0302730674176137E-4"/>
                  <c:y val="9.410511626510102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2282011916464582E-2"/>
                      <c:h val="8.892271974295624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62CA-42E9-B9DA-6C52C972B0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Лист1!$A$2:$A$23</c:f>
              <c:strCache>
                <c:ptCount val="16"/>
                <c:pt idx="0">
                  <c:v>Павлодарская область</c:v>
                </c:pt>
                <c:pt idx="1">
                  <c:v>ТОО Poliklinika №1</c:v>
                </c:pt>
                <c:pt idx="2">
                  <c:v>ТОО Almaz Medical Group</c:v>
                </c:pt>
                <c:pt idx="3">
                  <c:v>Поликлиника № 3</c:v>
                </c:pt>
                <c:pt idx="4">
                  <c:v>ТОО Viamedis Pavlodar</c:v>
                </c:pt>
                <c:pt idx="5">
                  <c:v>Поликлиника № 5</c:v>
                </c:pt>
                <c:pt idx="6">
                  <c:v>ТОО"Мед Проект ПВ"</c:v>
                </c:pt>
                <c:pt idx="7">
                  <c:v>ТОО "Danelclinic"</c:v>
                </c:pt>
                <c:pt idx="8">
                  <c:v>ТОО "ПЖБ"</c:v>
                </c:pt>
                <c:pt idx="9">
                  <c:v>ТОО "MED-C"</c:v>
                </c:pt>
                <c:pt idx="10">
                  <c:v>ТОО"BASS&amp;K"</c:v>
                </c:pt>
                <c:pt idx="11">
                  <c:v>ТОО "Рахим-А"</c:v>
                </c:pt>
                <c:pt idx="12">
                  <c:v>ТОО "Омир-ПВ"</c:v>
                </c:pt>
                <c:pt idx="13">
                  <c:v>ТОО "Mediker Yertis"</c:v>
                </c:pt>
                <c:pt idx="14">
                  <c:v>ТОО "КСМ"</c:v>
                </c:pt>
                <c:pt idx="15">
                  <c:v>МЦ Евразия</c:v>
                </c:pt>
              </c:strCache>
            </c:strRef>
          </c:cat>
          <c:val>
            <c:numRef>
              <c:f>Лист1!$C$2:$C$23</c:f>
              <c:numCache>
                <c:formatCode>0.0</c:formatCode>
                <c:ptCount val="22"/>
                <c:pt idx="0">
                  <c:v>32.6</c:v>
                </c:pt>
                <c:pt idx="1">
                  <c:v>32.6</c:v>
                </c:pt>
                <c:pt idx="2">
                  <c:v>32.299999999999997</c:v>
                </c:pt>
                <c:pt idx="3">
                  <c:v>41.9</c:v>
                </c:pt>
                <c:pt idx="4">
                  <c:v>40.9</c:v>
                </c:pt>
                <c:pt idx="5">
                  <c:v>30.5</c:v>
                </c:pt>
                <c:pt idx="6">
                  <c:v>80.900000000000006</c:v>
                </c:pt>
                <c:pt idx="7">
                  <c:v>15</c:v>
                </c:pt>
                <c:pt idx="8">
                  <c:v>15.2</c:v>
                </c:pt>
                <c:pt idx="9">
                  <c:v>22.9</c:v>
                </c:pt>
                <c:pt idx="10">
                  <c:v>49</c:v>
                </c:pt>
                <c:pt idx="11">
                  <c:v>42.7</c:v>
                </c:pt>
                <c:pt idx="12">
                  <c:v>76.400000000000006</c:v>
                </c:pt>
                <c:pt idx="13">
                  <c:v>0</c:v>
                </c:pt>
                <c:pt idx="14">
                  <c:v>76.7</c:v>
                </c:pt>
                <c:pt idx="15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A4-4CC0-B61B-F06313FDC0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109343872"/>
        <c:axId val="109345408"/>
      </c:barChart>
      <c:catAx>
        <c:axId val="109343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endParaRPr lang="ru-RU"/>
          </a:p>
        </c:txPr>
        <c:crossAx val="109345408"/>
        <c:crosses val="autoZero"/>
        <c:auto val="1"/>
        <c:lblAlgn val="ctr"/>
        <c:lblOffset val="100"/>
        <c:noMultiLvlLbl val="0"/>
      </c:catAx>
      <c:valAx>
        <c:axId val="10934540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10934387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70175144648222765"/>
          <c:y val="8.7790570397834278E-2"/>
          <c:w val="0.15904745284275223"/>
          <c:h val="9.42304244988947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551406707151945E-2"/>
          <c:y val="0.1933706322614972"/>
          <c:w val="0.94109501677770113"/>
          <c:h val="0.586953112697817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12 мес.2024 г.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ПК Дисконт</c:v>
                </c:pt>
                <c:pt idx="1">
                  <c:v>2 пол-ка</c:v>
                </c:pt>
                <c:pt idx="2">
                  <c:v>3 пол-ка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41.1</c:v>
                </c:pt>
                <c:pt idx="1">
                  <c:v>40.799999999999997</c:v>
                </c:pt>
                <c:pt idx="2">
                  <c:v>43.7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CD-4830-B214-DF5B7AAFFEA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12 мес. 2025 г.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ПК Дисконт</c:v>
                </c:pt>
                <c:pt idx="1">
                  <c:v>2 пол-ка</c:v>
                </c:pt>
                <c:pt idx="2">
                  <c:v>3 пол-ка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14.4</c:v>
                </c:pt>
                <c:pt idx="1">
                  <c:v>30.6</c:v>
                </c:pt>
                <c:pt idx="2" formatCode="General">
                  <c:v>30.4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CD-4830-B214-DF5B7AAFFE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419200"/>
        <c:axId val="112420736"/>
      </c:barChart>
      <c:catAx>
        <c:axId val="112419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2420736"/>
        <c:crosses val="autoZero"/>
        <c:auto val="1"/>
        <c:lblAlgn val="ctr"/>
        <c:lblOffset val="100"/>
        <c:noMultiLvlLbl val="0"/>
      </c:catAx>
      <c:valAx>
        <c:axId val="1124207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124192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РК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12 мес.2024 г.</c:v>
                </c:pt>
                <c:pt idx="1">
                  <c:v>12 мес.2025 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</c:v>
                </c:pt>
                <c:pt idx="1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BD-46DA-B719-C053CE2AB47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Область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12 мес.2024 г.</c:v>
                </c:pt>
                <c:pt idx="1">
                  <c:v>12 мес.2025 г.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0.9</c:v>
                </c:pt>
                <c:pt idx="1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4BD-46DA-B719-C053CE2AB4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519232"/>
        <c:axId val="113525120"/>
      </c:barChart>
      <c:catAx>
        <c:axId val="113519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3525120"/>
        <c:crosses val="autoZero"/>
        <c:auto val="1"/>
        <c:lblAlgn val="ctr"/>
        <c:lblOffset val="100"/>
        <c:noMultiLvlLbl val="0"/>
      </c:catAx>
      <c:valAx>
        <c:axId val="1135251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135192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920574995673957"/>
          <c:y val="0.59877720370148213"/>
          <c:w val="0.28661633289505839"/>
          <c:h val="0.13475850589832891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600309837335414E-2"/>
          <c:y val="4.9003927645507907E-3"/>
          <c:w val="0.90681344371090056"/>
          <c:h val="0.678420795888409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12 мес. 2024 г.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5036889764992482E-3"/>
                  <c:y val="1.14921464410049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60E-4796-AF85-C661C8CD0AD1}"/>
                </c:ext>
              </c:extLst>
            </c:dLbl>
            <c:dLbl>
              <c:idx val="1"/>
              <c:layout>
                <c:manualLayout>
                  <c:x val="5.3379806718346287E-3"/>
                  <c:y val="1.80669195736942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3053573587326602E-2"/>
                      <c:h val="5.267922221892099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60E-4796-AF85-C661C8CD0AD1}"/>
                </c:ext>
              </c:extLst>
            </c:dLbl>
            <c:dLbl>
              <c:idx val="2"/>
              <c:layout>
                <c:manualLayout>
                  <c:x val="0"/>
                  <c:y val="5.106596174194442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462-4CDE-B5BC-21A6206D4AA4}"/>
                </c:ext>
              </c:extLst>
            </c:dLbl>
            <c:dLbl>
              <c:idx val="3"/>
              <c:layout>
                <c:manualLayout>
                  <c:x val="-2.9299015291625852E-3"/>
                  <c:y val="-8.67306869624627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60E-4796-AF85-C661C8CD0AD1}"/>
                </c:ext>
              </c:extLst>
            </c:dLbl>
            <c:dLbl>
              <c:idx val="4"/>
              <c:layout>
                <c:manualLayout>
                  <c:x val="5.9455957741535266E-3"/>
                  <c:y val="1.009541862626761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4.3048072759324062E-2"/>
                      <c:h val="0.104278814598848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60E-4796-AF85-C661C8CD0AD1}"/>
                </c:ext>
              </c:extLst>
            </c:dLbl>
            <c:dLbl>
              <c:idx val="5"/>
              <c:layout>
                <c:manualLayout>
                  <c:x val="1.8779785517831762E-3"/>
                  <c:y val="6.403148235525054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7255822402569779E-2"/>
                      <c:h val="6.62151102646250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860C-49DD-9705-097276512E39}"/>
                </c:ext>
              </c:extLst>
            </c:dLbl>
            <c:dLbl>
              <c:idx val="6"/>
              <c:layout>
                <c:manualLayout>
                  <c:x val="-9.7663384305424466E-4"/>
                  <c:y val="4.05447684478692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60E-4796-AF85-C661C8CD0AD1}"/>
                </c:ext>
              </c:extLst>
            </c:dLbl>
            <c:dLbl>
              <c:idx val="7"/>
              <c:layout>
                <c:manualLayout>
                  <c:x val="-2.5037200521385371E-3"/>
                  <c:y val="9.943045774085820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60E-4796-AF85-C661C8CD0AD1}"/>
                </c:ext>
              </c:extLst>
            </c:dLbl>
            <c:dLbl>
              <c:idx val="8"/>
              <c:layout>
                <c:manualLayout>
                  <c:x val="-1.6513570980901861E-3"/>
                  <c:y val="1.06830676107957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60E-4796-AF85-C661C8CD0AD1}"/>
                </c:ext>
              </c:extLst>
            </c:dLbl>
            <c:dLbl>
              <c:idx val="9"/>
              <c:layout>
                <c:manualLayout>
                  <c:x val="1.4346427271443181E-3"/>
                  <c:y val="1.020672430755794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60E-4796-AF85-C661C8CD0AD1}"/>
                </c:ext>
              </c:extLst>
            </c:dLbl>
            <c:dLbl>
              <c:idx val="10"/>
              <c:layout>
                <c:manualLayout>
                  <c:x val="-1.9532676861084221E-3"/>
                  <c:y val="1.14234086976514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A60E-4796-AF85-C661C8CD0AD1}"/>
                </c:ext>
              </c:extLst>
            </c:dLbl>
            <c:dLbl>
              <c:idx val="11"/>
              <c:layout>
                <c:manualLayout>
                  <c:x val="-3.4111436228501952E-3"/>
                  <c:y val="1.36354929541490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60E-4796-AF85-C661C8CD0AD1}"/>
                </c:ext>
              </c:extLst>
            </c:dLbl>
            <c:dLbl>
              <c:idx val="12"/>
              <c:layout>
                <c:manualLayout>
                  <c:x val="-1.6876659005724381E-3"/>
                  <c:y val="7.83718656091066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A60E-4796-AF85-C661C8CD0AD1}"/>
                </c:ext>
              </c:extLst>
            </c:dLbl>
            <c:dLbl>
              <c:idx val="13"/>
              <c:layout>
                <c:manualLayout>
                  <c:x val="-7.1618987808655428E-17"/>
                  <c:y val="4.054476844786964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60E-4796-AF85-C661C8CD0AD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Лист1!$A$2:$A$15</c:f>
              <c:strCache>
                <c:ptCount val="14"/>
                <c:pt idx="0">
                  <c:v>Актогайский </c:v>
                </c:pt>
                <c:pt idx="1">
                  <c:v>Успенский </c:v>
                </c:pt>
                <c:pt idx="2">
                  <c:v>Баянаульский </c:v>
                </c:pt>
                <c:pt idx="3">
                  <c:v>Железинский </c:v>
                </c:pt>
                <c:pt idx="4">
                  <c:v>Аксу регион</c:v>
                </c:pt>
                <c:pt idx="5">
                  <c:v>Экибастуз регион</c:v>
                </c:pt>
                <c:pt idx="6">
                  <c:v>Аккулы </c:v>
                </c:pt>
                <c:pt idx="7">
                  <c:v>Область </c:v>
                </c:pt>
                <c:pt idx="8">
                  <c:v>г. Павлодар </c:v>
                </c:pt>
                <c:pt idx="9">
                  <c:v>Иртышский </c:v>
                </c:pt>
                <c:pt idx="10">
                  <c:v>Майский </c:v>
                </c:pt>
                <c:pt idx="11">
                  <c:v>Теренколь </c:v>
                </c:pt>
                <c:pt idx="12">
                  <c:v>Павлодарский </c:v>
                </c:pt>
                <c:pt idx="13">
                  <c:v>Щербактинский </c:v>
                </c:pt>
              </c:strCache>
            </c:strRef>
          </c:cat>
          <c:val>
            <c:numRef>
              <c:f>Лист1!$B$2:$B$15</c:f>
              <c:numCache>
                <c:formatCode>0.0</c:formatCode>
                <c:ptCount val="14"/>
                <c:pt idx="0">
                  <c:v>79.900000000000006</c:v>
                </c:pt>
                <c:pt idx="1">
                  <c:v>24.3</c:v>
                </c:pt>
                <c:pt idx="2">
                  <c:v>34.5</c:v>
                </c:pt>
                <c:pt idx="3">
                  <c:v>33.700000000000003</c:v>
                </c:pt>
                <c:pt idx="4">
                  <c:v>41.4</c:v>
                </c:pt>
                <c:pt idx="5">
                  <c:v>55.3</c:v>
                </c:pt>
                <c:pt idx="6">
                  <c:v>91.6</c:v>
                </c:pt>
                <c:pt idx="7">
                  <c:v>53.7</c:v>
                </c:pt>
                <c:pt idx="8">
                  <c:v>57.9</c:v>
                </c:pt>
                <c:pt idx="9">
                  <c:v>54.8</c:v>
                </c:pt>
                <c:pt idx="10">
                  <c:v>29.5</c:v>
                </c:pt>
                <c:pt idx="11">
                  <c:v>46.2</c:v>
                </c:pt>
                <c:pt idx="12">
                  <c:v>42</c:v>
                </c:pt>
                <c:pt idx="13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A4-4CC0-B61B-F06313FDC09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12 мес. 2025 г.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2"/>
              </a:solidFill>
            </a:ln>
            <a:effectLst/>
          </c:spPr>
          <c:invertIfNegative val="0"/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6-A60E-4796-AF85-C661C8CD0AD1}"/>
              </c:ext>
            </c:extLst>
          </c:dPt>
          <c:dLbls>
            <c:dLbl>
              <c:idx val="0"/>
              <c:layout>
                <c:manualLayout>
                  <c:x val="9.8220932487644557E-3"/>
                  <c:y val="8.488013895764916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407413708958868E-2"/>
                      <c:h val="6.54271888453169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66DC-4B37-971B-C81F827221FF}"/>
                </c:ext>
              </c:extLst>
            </c:dLbl>
            <c:dLbl>
              <c:idx val="1"/>
              <c:layout>
                <c:manualLayout>
                  <c:x val="1.3173757747655963E-2"/>
                  <c:y val="1.300934645412467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2549531438191475E-2"/>
                      <c:h val="4.53286330720948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7-A60E-4796-AF85-C661C8CD0AD1}"/>
                </c:ext>
              </c:extLst>
            </c:dLbl>
            <c:dLbl>
              <c:idx val="2"/>
              <c:layout>
                <c:manualLayout>
                  <c:x val="3.9065353722166256E-3"/>
                  <c:y val="8.108953689573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47A-4202-8073-051EE7C67464}"/>
                </c:ext>
              </c:extLst>
            </c:dLbl>
            <c:dLbl>
              <c:idx val="3"/>
              <c:layout>
                <c:manualLayout>
                  <c:x val="9.7663384305413667E-4"/>
                  <c:y val="4.05447684478696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A60E-4796-AF85-C661C8CD0AD1}"/>
                </c:ext>
              </c:extLst>
            </c:dLbl>
            <c:dLbl>
              <c:idx val="4"/>
              <c:layout>
                <c:manualLayout>
                  <c:x val="8.7727865209150156E-4"/>
                  <c:y val="7.31434007802467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A60E-4796-AF85-C661C8CD0AD1}"/>
                </c:ext>
              </c:extLst>
            </c:dLbl>
            <c:dLbl>
              <c:idx val="5"/>
              <c:layout>
                <c:manualLayout>
                  <c:x val="9.7661342954175078E-4"/>
                  <c:y val="5.97575242498095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47A-4202-8073-051EE7C67464}"/>
                </c:ext>
              </c:extLst>
            </c:dLbl>
            <c:dLbl>
              <c:idx val="6"/>
              <c:layout>
                <c:manualLayout>
                  <c:x val="0"/>
                  <c:y val="6.76646657567569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6DC-4B37-971B-C81F827221FF}"/>
                </c:ext>
              </c:extLst>
            </c:dLbl>
            <c:dLbl>
              <c:idx val="7"/>
              <c:layout>
                <c:manualLayout>
                  <c:x val="1.0143149913294908E-3"/>
                  <c:y val="1.0379460722654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A60E-4796-AF85-C661C8CD0AD1}"/>
                </c:ext>
              </c:extLst>
            </c:dLbl>
            <c:dLbl>
              <c:idx val="8"/>
              <c:layout>
                <c:manualLayout>
                  <c:x val="1.0802640053091698E-3"/>
                  <c:y val="8.36778107740749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A60E-4796-AF85-C661C8CD0AD1}"/>
                </c:ext>
              </c:extLst>
            </c:dLbl>
            <c:dLbl>
              <c:idx val="9"/>
              <c:layout>
                <c:manualLayout>
                  <c:x val="1.1428571245810357E-2"/>
                  <c:y val="1.047452633256272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9439267340880555E-2"/>
                      <c:h val="6.189041718548448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B-A60E-4796-AF85-C661C8CD0AD1}"/>
                </c:ext>
              </c:extLst>
            </c:dLbl>
            <c:dLbl>
              <c:idx val="10"/>
              <c:layout>
                <c:manualLayout>
                  <c:x val="5.494084099460915E-3"/>
                  <c:y val="6.230641457087249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Times New Roman" pitchFamily="18" charset="0"/>
                      <a:ea typeface="+mn-ea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2327579909026939E-2"/>
                      <c:h val="7.981349406513979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F-A60E-4796-AF85-C661C8CD0AD1}"/>
                </c:ext>
              </c:extLst>
            </c:dLbl>
            <c:dLbl>
              <c:idx val="11"/>
              <c:layout>
                <c:manualLayout>
                  <c:x val="1.6066011219754656E-3"/>
                  <c:y val="8.96199007770555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A60E-4796-AF85-C661C8CD0AD1}"/>
                </c:ext>
              </c:extLst>
            </c:dLbl>
            <c:dLbl>
              <c:idx val="12"/>
              <c:layout>
                <c:manualLayout>
                  <c:x val="4.37968841469993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6DC-4B37-971B-C81F827221FF}"/>
                </c:ext>
              </c:extLst>
            </c:dLbl>
            <c:dLbl>
              <c:idx val="13"/>
              <c:layout>
                <c:manualLayout>
                  <c:x val="2.9298402886252742E-3"/>
                  <c:y val="2.0407867103464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47A-4202-8073-051EE7C674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0">
                  <c:v>Актогайский </c:v>
                </c:pt>
                <c:pt idx="1">
                  <c:v>Успенский </c:v>
                </c:pt>
                <c:pt idx="2">
                  <c:v>Баянаульский </c:v>
                </c:pt>
                <c:pt idx="3">
                  <c:v>Железинский </c:v>
                </c:pt>
                <c:pt idx="4">
                  <c:v>Аксу регион</c:v>
                </c:pt>
                <c:pt idx="5">
                  <c:v>Экибастуз регион</c:v>
                </c:pt>
                <c:pt idx="6">
                  <c:v>Аккулы </c:v>
                </c:pt>
                <c:pt idx="7">
                  <c:v>Область </c:v>
                </c:pt>
                <c:pt idx="8">
                  <c:v>г. Павлодар </c:v>
                </c:pt>
                <c:pt idx="9">
                  <c:v>Иртышский </c:v>
                </c:pt>
                <c:pt idx="10">
                  <c:v>Майский </c:v>
                </c:pt>
                <c:pt idx="11">
                  <c:v>Теренколь </c:v>
                </c:pt>
                <c:pt idx="12">
                  <c:v>Павлодарский </c:v>
                </c:pt>
                <c:pt idx="13">
                  <c:v>Щербактинский </c:v>
                </c:pt>
              </c:strCache>
            </c:strRef>
          </c:cat>
          <c:val>
            <c:numRef>
              <c:f>Лист1!$C$2:$C$15</c:f>
              <c:numCache>
                <c:formatCode>0.0</c:formatCode>
                <c:ptCount val="14"/>
                <c:pt idx="0">
                  <c:v>47.9</c:v>
                </c:pt>
                <c:pt idx="1">
                  <c:v>40.4</c:v>
                </c:pt>
                <c:pt idx="2">
                  <c:v>25.9</c:v>
                </c:pt>
                <c:pt idx="3">
                  <c:v>20.2</c:v>
                </c:pt>
                <c:pt idx="4">
                  <c:v>22.1</c:v>
                </c:pt>
                <c:pt idx="5">
                  <c:v>38</c:v>
                </c:pt>
                <c:pt idx="6">
                  <c:v>74.900000000000006</c:v>
                </c:pt>
                <c:pt idx="7">
                  <c:v>42.1</c:v>
                </c:pt>
                <c:pt idx="8">
                  <c:v>45.7</c:v>
                </c:pt>
                <c:pt idx="9">
                  <c:v>54.8</c:v>
                </c:pt>
                <c:pt idx="10">
                  <c:v>9.8000000000000007</c:v>
                </c:pt>
                <c:pt idx="11">
                  <c:v>41</c:v>
                </c:pt>
                <c:pt idx="12">
                  <c:v>64.900000000000006</c:v>
                </c:pt>
                <c:pt idx="13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A4-4CC0-B61B-F06313FDC0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113608576"/>
        <c:axId val="113610112"/>
      </c:barChart>
      <c:catAx>
        <c:axId val="113608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endParaRPr lang="ru-RU"/>
          </a:p>
        </c:txPr>
        <c:crossAx val="113610112"/>
        <c:crosses val="autoZero"/>
        <c:auto val="1"/>
        <c:lblAlgn val="ctr"/>
        <c:lblOffset val="100"/>
        <c:noMultiLvlLbl val="0"/>
      </c:catAx>
      <c:valAx>
        <c:axId val="113610112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11360857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39123446154063063"/>
          <c:y val="0.86803871925763754"/>
          <c:w val="0.31819458028898012"/>
          <c:h val="7.020598019372098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Times New Roman" pitchFamily="18" charset="0"/>
              <a:ea typeface="+mn-ea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4867520379896086E-2"/>
          <c:y val="0"/>
          <c:w val="0.79316486781591622"/>
          <c:h val="0.852464604751144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Область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0"/>
              <c:layout>
                <c:manualLayout>
                  <c:x val="1.4579920668719961E-2"/>
                  <c:y val="-2.16178573556575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C5C-4AB4-B84C-9DB008081D81}"/>
                </c:ext>
              </c:extLst>
            </c:dLbl>
            <c:dLbl>
              <c:idx val="1"/>
              <c:layout>
                <c:manualLayout>
                  <c:x val="1.3703159939632325E-2"/>
                  <c:y val="-1.74758254766234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C5C-4AB4-B84C-9DB008081D81}"/>
                </c:ext>
              </c:extLst>
            </c:dLbl>
            <c:dLbl>
              <c:idx val="2"/>
              <c:layout>
                <c:manualLayout>
                  <c:x val="1.5889191249939354E-2"/>
                  <c:y val="-3.13422406892650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C5C-4AB4-B84C-9DB008081D81}"/>
                </c:ext>
              </c:extLst>
            </c:dLbl>
            <c:dLbl>
              <c:idx val="3"/>
              <c:layout>
                <c:manualLayout>
                  <c:x val="1.4613662819349258E-2"/>
                  <c:y val="-2.3395199344306387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11</a:t>
                    </a:r>
                    <a:r>
                      <a:rPr lang="en-US" dirty="0"/>
                      <a:t>,2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F32-437A-99FF-85FFCA1E7FF1}"/>
                </c:ext>
              </c:extLst>
            </c:dLbl>
            <c:dLbl>
              <c:idx val="4"/>
              <c:layout>
                <c:manualLayout>
                  <c:x val="4.6532742746113404E-3"/>
                  <c:y val="-3.432268830429212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F32-437A-99FF-85FFCA1E7F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 2025 г.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11.4</c:v>
                </c:pt>
                <c:pt idx="1">
                  <c:v>13.8</c:v>
                </c:pt>
                <c:pt idx="2">
                  <c:v>13.1</c:v>
                </c:pt>
                <c:pt idx="3">
                  <c:v>11.2</c:v>
                </c:pt>
                <c:pt idx="4" formatCode="0.0">
                  <c:v>11.3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C5C-4AB4-B84C-9DB008081D8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РК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1.4325581173804924E-2"/>
                  <c:y val="-2.5101751906665876E-2"/>
                </c:manualLayout>
              </c:layout>
              <c:tx>
                <c:rich>
                  <a:bodyPr/>
                  <a:lstStyle/>
                  <a:p>
                    <a:r>
                      <a:rPr lang="en-US" sz="1200" b="1" dirty="0">
                        <a:latin typeface="Times New Roman" pitchFamily="18" charset="0"/>
                        <a:cs typeface="Times New Roman" pitchFamily="18" charset="0"/>
                      </a:rPr>
                      <a:t>8,6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C5C-4AB4-B84C-9DB008081D81}"/>
                </c:ext>
              </c:extLst>
            </c:dLbl>
            <c:dLbl>
              <c:idx val="1"/>
              <c:layout>
                <c:manualLayout>
                  <c:x val="1.2098787913651338E-2"/>
                  <c:y val="-3.02926592688211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C5C-4AB4-B84C-9DB008081D81}"/>
                </c:ext>
              </c:extLst>
            </c:dLbl>
            <c:dLbl>
              <c:idx val="2"/>
              <c:layout>
                <c:manualLayout>
                  <c:x val="1.6273910776580181E-2"/>
                  <c:y val="-3.35949588643686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C5C-4AB4-B84C-9DB008081D81}"/>
                </c:ext>
              </c:extLst>
            </c:dLbl>
            <c:dLbl>
              <c:idx val="3"/>
              <c:layout>
                <c:manualLayout>
                  <c:x val="1.7799964898923187E-2"/>
                  <c:y val="-2.9635688126905337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8</a:t>
                    </a:r>
                    <a:r>
                      <a:rPr lang="en-US" dirty="0"/>
                      <a:t>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F32-437A-99FF-85FFCA1E7FF1}"/>
                </c:ext>
              </c:extLst>
            </c:dLbl>
            <c:dLbl>
              <c:idx val="4"/>
              <c:layout>
                <c:manualLayout>
                  <c:x val="9.3065485492227363E-3"/>
                  <c:y val="-4.056317708689070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32-437A-99FF-85FFCA1E7F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 2025 г.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8.8000000000000007</c:v>
                </c:pt>
                <c:pt idx="1">
                  <c:v>8.8000000000000007</c:v>
                </c:pt>
                <c:pt idx="2">
                  <c:v>8.4</c:v>
                </c:pt>
                <c:pt idx="3">
                  <c:v>8.5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C5C-4AB4-B84C-9DB008081D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4628992"/>
        <c:axId val="84630528"/>
        <c:axId val="0"/>
      </c:bar3DChart>
      <c:catAx>
        <c:axId val="84628992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txPr>
          <a:bodyPr/>
          <a:lstStyle/>
          <a:p>
            <a:pPr>
              <a:defRPr sz="1322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4630528"/>
        <c:crosses val="autoZero"/>
        <c:auto val="1"/>
        <c:lblAlgn val="ctr"/>
        <c:lblOffset val="100"/>
        <c:noMultiLvlLbl val="0"/>
      </c:catAx>
      <c:valAx>
        <c:axId val="846305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84628992"/>
        <c:crosses val="autoZero"/>
        <c:crossBetween val="between"/>
      </c:valAx>
      <c:spPr>
        <a:noFill/>
        <a:ln w="18652">
          <a:noFill/>
        </a:ln>
      </c:spPr>
    </c:plotArea>
    <c:legend>
      <c:legendPos val="r"/>
      <c:layout>
        <c:manualLayout>
          <c:xMode val="edge"/>
          <c:yMode val="edge"/>
          <c:x val="0.76081034389895286"/>
          <c:y val="3.1100728859607182E-2"/>
          <c:w val="0.23759419502396809"/>
          <c:h val="0.10939183734239695"/>
        </c:manualLayout>
      </c:layout>
      <c:overlay val="0"/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322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921539956978814E-2"/>
          <c:y val="0.30810020723148868"/>
          <c:w val="0.79694271093460001"/>
          <c:h val="0.5798042535833475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8.1059647454360065E-3"/>
                  <c:y val="0.12137815140404365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83,6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AC6-4064-9C0E-E8116E2623E3}"/>
                </c:ext>
              </c:extLst>
            </c:dLbl>
            <c:dLbl>
              <c:idx val="1"/>
              <c:layout>
                <c:manualLayout>
                  <c:x val="0"/>
                  <c:y val="0.12654317912336474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dirty="0"/>
                      <a:t>84,2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C6-4064-9C0E-E8116E2623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2024</c:v>
                </c:pt>
                <c:pt idx="1">
                  <c:v>2025</c:v>
                </c:pt>
              </c:numCache>
            </c:numRef>
          </c:cat>
          <c:val>
            <c:numRef>
              <c:f>Лист1!$B$2:$B$3</c:f>
              <c:numCache>
                <c:formatCode>0.0</c:formatCode>
                <c:ptCount val="2"/>
                <c:pt idx="0">
                  <c:v>83.6</c:v>
                </c:pt>
                <c:pt idx="1">
                  <c:v>84.2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C6-4064-9C0E-E8116E2623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397760"/>
        <c:axId val="118153216"/>
      </c:barChart>
      <c:catAx>
        <c:axId val="11739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8153216"/>
        <c:crosses val="autoZero"/>
        <c:auto val="1"/>
        <c:lblAlgn val="ctr"/>
        <c:lblOffset val="100"/>
        <c:noMultiLvlLbl val="0"/>
      </c:catAx>
      <c:valAx>
        <c:axId val="11815321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117397760"/>
        <c:crosses val="autoZero"/>
        <c:crossBetween val="between"/>
        <c:minorUnit val="2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5708AD-F16C-4F30-9C68-DDA7240EEFA3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6CC6801-12F4-462F-B7EC-44021D999BB1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ru-RU" sz="1600" b="1" dirty="0">
              <a:latin typeface="Arial" panose="020B0604020202020204" pitchFamily="34" charset="0"/>
              <a:cs typeface="Arial" panose="020B0604020202020204" pitchFamily="34" charset="0"/>
            </a:rPr>
            <a:t>Стандарт 55%</a:t>
          </a:r>
        </a:p>
      </dgm:t>
    </dgm:pt>
    <dgm:pt modelId="{8117679A-1CB0-4C76-A72D-87A951B31B6E}" type="parTrans" cxnId="{D3244325-F123-4EE5-8080-EC48219D125A}">
      <dgm:prSet/>
      <dgm:spPr/>
      <dgm:t>
        <a:bodyPr/>
        <a:lstStyle/>
        <a:p>
          <a:endParaRPr lang="ru-RU" sz="1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90B35C1-9812-40AB-BFE5-B51C472DC9F3}" type="sibTrans" cxnId="{D3244325-F123-4EE5-8080-EC48219D125A}">
      <dgm:prSet/>
      <dgm:spPr/>
      <dgm:t>
        <a:bodyPr/>
        <a:lstStyle/>
        <a:p>
          <a:endParaRPr lang="ru-RU" sz="1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9FBECFF-EC36-471D-8530-083E23AD3F8E}">
      <dgm:prSet phldrT="[Текст]" custT="1"/>
      <dgm:spPr/>
      <dgm:t>
        <a:bodyPr/>
        <a:lstStyle/>
        <a:p>
          <a:r>
            <a:rPr lang="ru-RU" sz="1600" b="1" dirty="0">
              <a:latin typeface="Arial" panose="020B0604020202020204" pitchFamily="34" charset="0"/>
              <a:cs typeface="Arial" panose="020B0604020202020204" pitchFamily="34" charset="0"/>
            </a:rPr>
            <a:t>2023 – 57,7% </a:t>
          </a:r>
        </a:p>
      </dgm:t>
    </dgm:pt>
    <dgm:pt modelId="{CE20002E-556A-469D-A8F9-6C11BF0ACE7E}" type="parTrans" cxnId="{103246F7-7A4F-40B0-8687-4C9C6AFD1947}">
      <dgm:prSet/>
      <dgm:spPr/>
      <dgm:t>
        <a:bodyPr/>
        <a:lstStyle/>
        <a:p>
          <a:endParaRPr lang="ru-RU" sz="1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D9C67C-B460-4111-8D55-67C397931E3D}" type="sibTrans" cxnId="{103246F7-7A4F-40B0-8687-4C9C6AFD1947}">
      <dgm:prSet/>
      <dgm:spPr/>
      <dgm:t>
        <a:bodyPr/>
        <a:lstStyle/>
        <a:p>
          <a:endParaRPr lang="ru-RU" sz="1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E0B902-4DE6-42D7-B562-103B5E13EC1A}">
      <dgm:prSet phldrT="[Текст]" custT="1"/>
      <dgm:spPr/>
      <dgm:t>
        <a:bodyPr/>
        <a:lstStyle/>
        <a:p>
          <a:r>
            <a:rPr lang="ru-RU" sz="1600" b="1" dirty="0">
              <a:latin typeface="Arial" panose="020B0604020202020204" pitchFamily="34" charset="0"/>
              <a:cs typeface="Arial" panose="020B0604020202020204" pitchFamily="34" charset="0"/>
            </a:rPr>
            <a:t>2024 – 66,2%</a:t>
          </a:r>
        </a:p>
      </dgm:t>
    </dgm:pt>
    <dgm:pt modelId="{C8370203-089C-4788-9212-7E75696B41B4}" type="parTrans" cxnId="{5F2CAF9A-0C78-4922-B9AB-83EC39532BC5}">
      <dgm:prSet/>
      <dgm:spPr/>
      <dgm:t>
        <a:bodyPr/>
        <a:lstStyle/>
        <a:p>
          <a:endParaRPr lang="ru-RU" sz="1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57D915-0166-4176-A72A-0C3D429F8D0C}" type="sibTrans" cxnId="{5F2CAF9A-0C78-4922-B9AB-83EC39532BC5}">
      <dgm:prSet/>
      <dgm:spPr/>
      <dgm:t>
        <a:bodyPr/>
        <a:lstStyle/>
        <a:p>
          <a:endParaRPr lang="ru-RU" sz="1600" b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68B084B-9DD5-4FF4-8A61-B431F30F3BBF}">
      <dgm:prSet phldrT="[Текст]"/>
      <dgm:spPr/>
      <dgm:t>
        <a:bodyPr/>
        <a:lstStyle/>
        <a:p>
          <a:r>
            <a:rPr lang="ru-RU" b="1" dirty="0">
              <a:latin typeface="Arial" panose="020B0604020202020204" pitchFamily="34" charset="0"/>
              <a:cs typeface="Arial" panose="020B0604020202020204" pitchFamily="34" charset="0"/>
            </a:rPr>
            <a:t>12 мес.2025 – 72,2%</a:t>
          </a:r>
        </a:p>
      </dgm:t>
    </dgm:pt>
    <dgm:pt modelId="{8817AC72-E127-435F-8DF3-7DF975517811}" type="parTrans" cxnId="{C9637812-EBFF-431F-8E5A-22DA3A0F5419}">
      <dgm:prSet/>
      <dgm:spPr/>
      <dgm:t>
        <a:bodyPr/>
        <a:lstStyle/>
        <a:p>
          <a:endParaRPr lang="ru-RU"/>
        </a:p>
      </dgm:t>
    </dgm:pt>
    <dgm:pt modelId="{19D42C05-3995-42CD-BAC6-5B8C34C5528C}" type="sibTrans" cxnId="{C9637812-EBFF-431F-8E5A-22DA3A0F5419}">
      <dgm:prSet/>
      <dgm:spPr/>
      <dgm:t>
        <a:bodyPr/>
        <a:lstStyle/>
        <a:p>
          <a:endParaRPr lang="ru-RU"/>
        </a:p>
      </dgm:t>
    </dgm:pt>
    <dgm:pt modelId="{A7ACD83A-C637-4240-97A7-FA41F05C376A}" type="pres">
      <dgm:prSet presAssocID="{A85708AD-F16C-4F30-9C68-DDA7240EEFA3}" presName="Name0" presStyleCnt="0">
        <dgm:presLayoutVars>
          <dgm:chMax val="7"/>
          <dgm:chPref val="7"/>
          <dgm:dir/>
        </dgm:presLayoutVars>
      </dgm:prSet>
      <dgm:spPr/>
    </dgm:pt>
    <dgm:pt modelId="{BDBC2B38-21DF-4215-A22F-10617074ADCE}" type="pres">
      <dgm:prSet presAssocID="{A85708AD-F16C-4F30-9C68-DDA7240EEFA3}" presName="Name1" presStyleCnt="0"/>
      <dgm:spPr/>
    </dgm:pt>
    <dgm:pt modelId="{56C16DF8-49A6-4400-82AA-5173BC7B7001}" type="pres">
      <dgm:prSet presAssocID="{A85708AD-F16C-4F30-9C68-DDA7240EEFA3}" presName="cycle" presStyleCnt="0"/>
      <dgm:spPr/>
    </dgm:pt>
    <dgm:pt modelId="{FB6C9880-4D07-4FA0-99E6-5BBD6FBBC5E5}" type="pres">
      <dgm:prSet presAssocID="{A85708AD-F16C-4F30-9C68-DDA7240EEFA3}" presName="srcNode" presStyleLbl="node1" presStyleIdx="0" presStyleCnt="4"/>
      <dgm:spPr/>
    </dgm:pt>
    <dgm:pt modelId="{9364985A-7DAB-4361-BB42-2AE42282F825}" type="pres">
      <dgm:prSet presAssocID="{A85708AD-F16C-4F30-9C68-DDA7240EEFA3}" presName="conn" presStyleLbl="parChTrans1D2" presStyleIdx="0" presStyleCnt="1"/>
      <dgm:spPr/>
    </dgm:pt>
    <dgm:pt modelId="{22E241AE-E661-4178-9576-31C09EED9A10}" type="pres">
      <dgm:prSet presAssocID="{A85708AD-F16C-4F30-9C68-DDA7240EEFA3}" presName="extraNode" presStyleLbl="node1" presStyleIdx="0" presStyleCnt="4"/>
      <dgm:spPr/>
    </dgm:pt>
    <dgm:pt modelId="{E56187A4-B274-4274-80DD-0163CCC069D3}" type="pres">
      <dgm:prSet presAssocID="{A85708AD-F16C-4F30-9C68-DDA7240EEFA3}" presName="dstNode" presStyleLbl="node1" presStyleIdx="0" presStyleCnt="4"/>
      <dgm:spPr/>
    </dgm:pt>
    <dgm:pt modelId="{C7CD7479-B8B7-47FA-982A-5116752D89B5}" type="pres">
      <dgm:prSet presAssocID="{26CC6801-12F4-462F-B7EC-44021D999BB1}" presName="text_1" presStyleLbl="node1" presStyleIdx="0" presStyleCnt="4" custScaleY="130293">
        <dgm:presLayoutVars>
          <dgm:bulletEnabled val="1"/>
        </dgm:presLayoutVars>
      </dgm:prSet>
      <dgm:spPr/>
    </dgm:pt>
    <dgm:pt modelId="{170036CE-171E-40FB-8E0D-734B94D11F52}" type="pres">
      <dgm:prSet presAssocID="{26CC6801-12F4-462F-B7EC-44021D999BB1}" presName="accent_1" presStyleCnt="0"/>
      <dgm:spPr/>
    </dgm:pt>
    <dgm:pt modelId="{CFACE212-3149-4CA2-B57D-5E88606F3685}" type="pres">
      <dgm:prSet presAssocID="{26CC6801-12F4-462F-B7EC-44021D999BB1}" presName="accentRepeatNode" presStyleLbl="solidFgAcc1" presStyleIdx="0" presStyleCnt="4"/>
      <dgm:spPr/>
    </dgm:pt>
    <dgm:pt modelId="{050FBF53-3D2B-402B-A39A-511638EF9C05}" type="pres">
      <dgm:prSet presAssocID="{29FBECFF-EC36-471D-8530-083E23AD3F8E}" presName="text_2" presStyleLbl="node1" presStyleIdx="1" presStyleCnt="4" custScaleY="126318">
        <dgm:presLayoutVars>
          <dgm:bulletEnabled val="1"/>
        </dgm:presLayoutVars>
      </dgm:prSet>
      <dgm:spPr/>
    </dgm:pt>
    <dgm:pt modelId="{AE7290F9-F2FD-412F-A00F-4C4FDB09506C}" type="pres">
      <dgm:prSet presAssocID="{29FBECFF-EC36-471D-8530-083E23AD3F8E}" presName="accent_2" presStyleCnt="0"/>
      <dgm:spPr/>
    </dgm:pt>
    <dgm:pt modelId="{00558A39-6C99-440A-978B-BEEED3F0CFF1}" type="pres">
      <dgm:prSet presAssocID="{29FBECFF-EC36-471D-8530-083E23AD3F8E}" presName="accentRepeatNode" presStyleLbl="solidFgAcc1" presStyleIdx="1" presStyleCnt="4"/>
      <dgm:spPr/>
    </dgm:pt>
    <dgm:pt modelId="{CB345FEF-4BE0-4250-A562-038D4BA53521}" type="pres">
      <dgm:prSet presAssocID="{67E0B902-4DE6-42D7-B562-103B5E13EC1A}" presName="text_3" presStyleLbl="node1" presStyleIdx="2" presStyleCnt="4" custScaleY="122343">
        <dgm:presLayoutVars>
          <dgm:bulletEnabled val="1"/>
        </dgm:presLayoutVars>
      </dgm:prSet>
      <dgm:spPr/>
    </dgm:pt>
    <dgm:pt modelId="{CAB91477-BD47-4402-A934-705CB5DC6183}" type="pres">
      <dgm:prSet presAssocID="{67E0B902-4DE6-42D7-B562-103B5E13EC1A}" presName="accent_3" presStyleCnt="0"/>
      <dgm:spPr/>
    </dgm:pt>
    <dgm:pt modelId="{1C6E920B-4598-4F3A-ACBF-E30E039E25F9}" type="pres">
      <dgm:prSet presAssocID="{67E0B902-4DE6-42D7-B562-103B5E13EC1A}" presName="accentRepeatNode" presStyleLbl="solidFgAcc1" presStyleIdx="2" presStyleCnt="4"/>
      <dgm:spPr/>
    </dgm:pt>
    <dgm:pt modelId="{B966AB11-0EF5-44CE-AB92-B149D2973176}" type="pres">
      <dgm:prSet presAssocID="{668B084B-9DD5-4FF4-8A61-B431F30F3BBF}" presName="text_4" presStyleLbl="node1" presStyleIdx="3" presStyleCnt="4" custScaleY="119744">
        <dgm:presLayoutVars>
          <dgm:bulletEnabled val="1"/>
        </dgm:presLayoutVars>
      </dgm:prSet>
      <dgm:spPr/>
    </dgm:pt>
    <dgm:pt modelId="{C33A5F04-192B-4244-973D-0E0A96A8EDFF}" type="pres">
      <dgm:prSet presAssocID="{668B084B-9DD5-4FF4-8A61-B431F30F3BBF}" presName="accent_4" presStyleCnt="0"/>
      <dgm:spPr/>
    </dgm:pt>
    <dgm:pt modelId="{1D1210A8-1663-4DE7-82EF-CA00FF20827A}" type="pres">
      <dgm:prSet presAssocID="{668B084B-9DD5-4FF4-8A61-B431F30F3BBF}" presName="accentRepeatNode" presStyleLbl="solidFgAcc1" presStyleIdx="3" presStyleCnt="4"/>
      <dgm:spPr/>
    </dgm:pt>
  </dgm:ptLst>
  <dgm:cxnLst>
    <dgm:cxn modelId="{C9637812-EBFF-431F-8E5A-22DA3A0F5419}" srcId="{A85708AD-F16C-4F30-9C68-DDA7240EEFA3}" destId="{668B084B-9DD5-4FF4-8A61-B431F30F3BBF}" srcOrd="3" destOrd="0" parTransId="{8817AC72-E127-435F-8DF3-7DF975517811}" sibTransId="{19D42C05-3995-42CD-BAC6-5B8C34C5528C}"/>
    <dgm:cxn modelId="{7928891B-4973-49BD-AA54-05C83180D7C3}" type="presOf" srcId="{990B35C1-9812-40AB-BFE5-B51C472DC9F3}" destId="{9364985A-7DAB-4361-BB42-2AE42282F825}" srcOrd="0" destOrd="0" presId="urn:microsoft.com/office/officeart/2008/layout/VerticalCurvedList"/>
    <dgm:cxn modelId="{86F0B41B-56E5-48BA-B014-EBDA48D535AB}" type="presOf" srcId="{A85708AD-F16C-4F30-9C68-DDA7240EEFA3}" destId="{A7ACD83A-C637-4240-97A7-FA41F05C376A}" srcOrd="0" destOrd="0" presId="urn:microsoft.com/office/officeart/2008/layout/VerticalCurvedList"/>
    <dgm:cxn modelId="{D3244325-F123-4EE5-8080-EC48219D125A}" srcId="{A85708AD-F16C-4F30-9C68-DDA7240EEFA3}" destId="{26CC6801-12F4-462F-B7EC-44021D999BB1}" srcOrd="0" destOrd="0" parTransId="{8117679A-1CB0-4C76-A72D-87A951B31B6E}" sibTransId="{990B35C1-9812-40AB-BFE5-B51C472DC9F3}"/>
    <dgm:cxn modelId="{5F2CAF9A-0C78-4922-B9AB-83EC39532BC5}" srcId="{A85708AD-F16C-4F30-9C68-DDA7240EEFA3}" destId="{67E0B902-4DE6-42D7-B562-103B5E13EC1A}" srcOrd="2" destOrd="0" parTransId="{C8370203-089C-4788-9212-7E75696B41B4}" sibTransId="{6D57D915-0166-4176-A72A-0C3D429F8D0C}"/>
    <dgm:cxn modelId="{3E8562B2-DA8D-4E50-A5C5-4EE2C2DA0AF0}" type="presOf" srcId="{26CC6801-12F4-462F-B7EC-44021D999BB1}" destId="{C7CD7479-B8B7-47FA-982A-5116752D89B5}" srcOrd="0" destOrd="0" presId="urn:microsoft.com/office/officeart/2008/layout/VerticalCurvedList"/>
    <dgm:cxn modelId="{BFBD3CEA-A527-46B4-8B9B-DF228C132927}" type="presOf" srcId="{29FBECFF-EC36-471D-8530-083E23AD3F8E}" destId="{050FBF53-3D2B-402B-A39A-511638EF9C05}" srcOrd="0" destOrd="0" presId="urn:microsoft.com/office/officeart/2008/layout/VerticalCurvedList"/>
    <dgm:cxn modelId="{4BE168F2-85CF-4492-8731-88EA38DA54B4}" type="presOf" srcId="{668B084B-9DD5-4FF4-8A61-B431F30F3BBF}" destId="{B966AB11-0EF5-44CE-AB92-B149D2973176}" srcOrd="0" destOrd="0" presId="urn:microsoft.com/office/officeart/2008/layout/VerticalCurvedList"/>
    <dgm:cxn modelId="{103246F7-7A4F-40B0-8687-4C9C6AFD1947}" srcId="{A85708AD-F16C-4F30-9C68-DDA7240EEFA3}" destId="{29FBECFF-EC36-471D-8530-083E23AD3F8E}" srcOrd="1" destOrd="0" parTransId="{CE20002E-556A-469D-A8F9-6C11BF0ACE7E}" sibTransId="{A8D9C67C-B460-4111-8D55-67C397931E3D}"/>
    <dgm:cxn modelId="{8B60D5F8-F55E-4CAD-BBC7-A3F624F5987A}" type="presOf" srcId="{67E0B902-4DE6-42D7-B562-103B5E13EC1A}" destId="{CB345FEF-4BE0-4250-A562-038D4BA53521}" srcOrd="0" destOrd="0" presId="urn:microsoft.com/office/officeart/2008/layout/VerticalCurvedList"/>
    <dgm:cxn modelId="{4E0F57A7-3649-4E44-9FB3-C78BAFDD03E5}" type="presParOf" srcId="{A7ACD83A-C637-4240-97A7-FA41F05C376A}" destId="{BDBC2B38-21DF-4215-A22F-10617074ADCE}" srcOrd="0" destOrd="0" presId="urn:microsoft.com/office/officeart/2008/layout/VerticalCurvedList"/>
    <dgm:cxn modelId="{F5B02DA9-126D-4318-BCFA-DDCB76FB0306}" type="presParOf" srcId="{BDBC2B38-21DF-4215-A22F-10617074ADCE}" destId="{56C16DF8-49A6-4400-82AA-5173BC7B7001}" srcOrd="0" destOrd="0" presId="urn:microsoft.com/office/officeart/2008/layout/VerticalCurvedList"/>
    <dgm:cxn modelId="{268DA0A9-845D-427D-8157-6915B2033D8E}" type="presParOf" srcId="{56C16DF8-49A6-4400-82AA-5173BC7B7001}" destId="{FB6C9880-4D07-4FA0-99E6-5BBD6FBBC5E5}" srcOrd="0" destOrd="0" presId="urn:microsoft.com/office/officeart/2008/layout/VerticalCurvedList"/>
    <dgm:cxn modelId="{8594ADE8-1866-41BE-9E95-10A46D17D3C0}" type="presParOf" srcId="{56C16DF8-49A6-4400-82AA-5173BC7B7001}" destId="{9364985A-7DAB-4361-BB42-2AE42282F825}" srcOrd="1" destOrd="0" presId="urn:microsoft.com/office/officeart/2008/layout/VerticalCurvedList"/>
    <dgm:cxn modelId="{B870DB5F-4D8B-42D4-8743-3503C926C6E0}" type="presParOf" srcId="{56C16DF8-49A6-4400-82AA-5173BC7B7001}" destId="{22E241AE-E661-4178-9576-31C09EED9A10}" srcOrd="2" destOrd="0" presId="urn:microsoft.com/office/officeart/2008/layout/VerticalCurvedList"/>
    <dgm:cxn modelId="{3624E16F-2910-4D33-806C-6204F94AA1C9}" type="presParOf" srcId="{56C16DF8-49A6-4400-82AA-5173BC7B7001}" destId="{E56187A4-B274-4274-80DD-0163CCC069D3}" srcOrd="3" destOrd="0" presId="urn:microsoft.com/office/officeart/2008/layout/VerticalCurvedList"/>
    <dgm:cxn modelId="{EC60C49D-CCE0-40C5-841C-E4F327868B7B}" type="presParOf" srcId="{BDBC2B38-21DF-4215-A22F-10617074ADCE}" destId="{C7CD7479-B8B7-47FA-982A-5116752D89B5}" srcOrd="1" destOrd="0" presId="urn:microsoft.com/office/officeart/2008/layout/VerticalCurvedList"/>
    <dgm:cxn modelId="{E3993D73-9790-43F6-A3D8-CE77140AE6FB}" type="presParOf" srcId="{BDBC2B38-21DF-4215-A22F-10617074ADCE}" destId="{170036CE-171E-40FB-8E0D-734B94D11F52}" srcOrd="2" destOrd="0" presId="urn:microsoft.com/office/officeart/2008/layout/VerticalCurvedList"/>
    <dgm:cxn modelId="{C7286E8F-B9CF-4F1B-B8E2-2B7F306EA5A1}" type="presParOf" srcId="{170036CE-171E-40FB-8E0D-734B94D11F52}" destId="{CFACE212-3149-4CA2-B57D-5E88606F3685}" srcOrd="0" destOrd="0" presId="urn:microsoft.com/office/officeart/2008/layout/VerticalCurvedList"/>
    <dgm:cxn modelId="{3904506F-947C-43FF-AE5F-8028D3542C79}" type="presParOf" srcId="{BDBC2B38-21DF-4215-A22F-10617074ADCE}" destId="{050FBF53-3D2B-402B-A39A-511638EF9C05}" srcOrd="3" destOrd="0" presId="urn:microsoft.com/office/officeart/2008/layout/VerticalCurvedList"/>
    <dgm:cxn modelId="{72B8031B-6B86-4925-97D2-95AAA0269D61}" type="presParOf" srcId="{BDBC2B38-21DF-4215-A22F-10617074ADCE}" destId="{AE7290F9-F2FD-412F-A00F-4C4FDB09506C}" srcOrd="4" destOrd="0" presId="urn:microsoft.com/office/officeart/2008/layout/VerticalCurvedList"/>
    <dgm:cxn modelId="{47F26605-8965-4BD4-967C-EB983CB66237}" type="presParOf" srcId="{AE7290F9-F2FD-412F-A00F-4C4FDB09506C}" destId="{00558A39-6C99-440A-978B-BEEED3F0CFF1}" srcOrd="0" destOrd="0" presId="urn:microsoft.com/office/officeart/2008/layout/VerticalCurvedList"/>
    <dgm:cxn modelId="{B40EFABA-84DD-425A-B8B3-2C08B26B5747}" type="presParOf" srcId="{BDBC2B38-21DF-4215-A22F-10617074ADCE}" destId="{CB345FEF-4BE0-4250-A562-038D4BA53521}" srcOrd="5" destOrd="0" presId="urn:microsoft.com/office/officeart/2008/layout/VerticalCurvedList"/>
    <dgm:cxn modelId="{F7FC7EFD-A2F4-4E33-9876-D124CA91F5C0}" type="presParOf" srcId="{BDBC2B38-21DF-4215-A22F-10617074ADCE}" destId="{CAB91477-BD47-4402-A934-705CB5DC6183}" srcOrd="6" destOrd="0" presId="urn:microsoft.com/office/officeart/2008/layout/VerticalCurvedList"/>
    <dgm:cxn modelId="{E9AA8F21-DDB6-4A45-A747-E02E4491DDDA}" type="presParOf" srcId="{CAB91477-BD47-4402-A934-705CB5DC6183}" destId="{1C6E920B-4598-4F3A-ACBF-E30E039E25F9}" srcOrd="0" destOrd="0" presId="urn:microsoft.com/office/officeart/2008/layout/VerticalCurvedList"/>
    <dgm:cxn modelId="{88F24CBB-0181-4664-A138-B1F89BA89B91}" type="presParOf" srcId="{BDBC2B38-21DF-4215-A22F-10617074ADCE}" destId="{B966AB11-0EF5-44CE-AB92-B149D2973176}" srcOrd="7" destOrd="0" presId="urn:microsoft.com/office/officeart/2008/layout/VerticalCurvedList"/>
    <dgm:cxn modelId="{2478D1A7-355C-4508-90B7-9772EF3DFA13}" type="presParOf" srcId="{BDBC2B38-21DF-4215-A22F-10617074ADCE}" destId="{C33A5F04-192B-4244-973D-0E0A96A8EDFF}" srcOrd="8" destOrd="0" presId="urn:microsoft.com/office/officeart/2008/layout/VerticalCurvedList"/>
    <dgm:cxn modelId="{2B21B3DC-E06B-4B9D-87E1-08F3861EA92D}" type="presParOf" srcId="{C33A5F04-192B-4244-973D-0E0A96A8EDFF}" destId="{1D1210A8-1663-4DE7-82EF-CA00FF20827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64985A-7DAB-4361-BB42-2AE42282F825}">
      <dsp:nvSpPr>
        <dsp:cNvPr id="0" name=""/>
        <dsp:cNvSpPr/>
      </dsp:nvSpPr>
      <dsp:spPr>
        <a:xfrm>
          <a:off x="-4046226" y="-621080"/>
          <a:ext cx="4821701" cy="4821701"/>
        </a:xfrm>
        <a:prstGeom prst="blockArc">
          <a:avLst>
            <a:gd name="adj1" fmla="val 18900000"/>
            <a:gd name="adj2" fmla="val 2700000"/>
            <a:gd name="adj3" fmla="val 448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CD7479-B8B7-47FA-982A-5116752D89B5}">
      <dsp:nvSpPr>
        <dsp:cNvPr id="0" name=""/>
        <dsp:cNvSpPr/>
      </dsp:nvSpPr>
      <dsp:spPr>
        <a:xfrm>
          <a:off x="406350" y="191786"/>
          <a:ext cx="3473407" cy="717492"/>
        </a:xfrm>
        <a:prstGeom prst="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7099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latin typeface="Arial" panose="020B0604020202020204" pitchFamily="34" charset="0"/>
              <a:cs typeface="Arial" panose="020B0604020202020204" pitchFamily="34" charset="0"/>
            </a:rPr>
            <a:t>Стандарт 55%</a:t>
          </a:r>
        </a:p>
      </dsp:txBody>
      <dsp:txXfrm>
        <a:off x="406350" y="191786"/>
        <a:ext cx="3473407" cy="717492"/>
      </dsp:txXfrm>
    </dsp:sp>
    <dsp:sp modelId="{CFACE212-3149-4CA2-B57D-5E88606F3685}">
      <dsp:nvSpPr>
        <dsp:cNvPr id="0" name=""/>
        <dsp:cNvSpPr/>
      </dsp:nvSpPr>
      <dsp:spPr>
        <a:xfrm>
          <a:off x="62177" y="206360"/>
          <a:ext cx="688345" cy="6883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0FBF53-3D2B-402B-A39A-511638EF9C05}">
      <dsp:nvSpPr>
        <dsp:cNvPr id="0" name=""/>
        <dsp:cNvSpPr/>
      </dsp:nvSpPr>
      <dsp:spPr>
        <a:xfrm>
          <a:off x="722066" y="1028889"/>
          <a:ext cx="3157691" cy="695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7099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latin typeface="Arial" panose="020B0604020202020204" pitchFamily="34" charset="0"/>
              <a:cs typeface="Arial" panose="020B0604020202020204" pitchFamily="34" charset="0"/>
            </a:rPr>
            <a:t>2023 – 57,7% </a:t>
          </a:r>
        </a:p>
      </dsp:txBody>
      <dsp:txXfrm>
        <a:off x="722066" y="1028889"/>
        <a:ext cx="3157691" cy="695603"/>
      </dsp:txXfrm>
    </dsp:sp>
    <dsp:sp modelId="{00558A39-6C99-440A-978B-BEEED3F0CFF1}">
      <dsp:nvSpPr>
        <dsp:cNvPr id="0" name=""/>
        <dsp:cNvSpPr/>
      </dsp:nvSpPr>
      <dsp:spPr>
        <a:xfrm>
          <a:off x="377893" y="1032518"/>
          <a:ext cx="688345" cy="6883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345FEF-4BE0-4250-A562-038D4BA53521}">
      <dsp:nvSpPr>
        <dsp:cNvPr id="0" name=""/>
        <dsp:cNvSpPr/>
      </dsp:nvSpPr>
      <dsp:spPr>
        <a:xfrm>
          <a:off x="722066" y="1865991"/>
          <a:ext cx="3157691" cy="673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7099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latin typeface="Arial" panose="020B0604020202020204" pitchFamily="34" charset="0"/>
              <a:cs typeface="Arial" panose="020B0604020202020204" pitchFamily="34" charset="0"/>
            </a:rPr>
            <a:t>2024 – 66,2%</a:t>
          </a:r>
        </a:p>
      </dsp:txBody>
      <dsp:txXfrm>
        <a:off x="722066" y="1865991"/>
        <a:ext cx="3157691" cy="673714"/>
      </dsp:txXfrm>
    </dsp:sp>
    <dsp:sp modelId="{1C6E920B-4598-4F3A-ACBF-E30E039E25F9}">
      <dsp:nvSpPr>
        <dsp:cNvPr id="0" name=""/>
        <dsp:cNvSpPr/>
      </dsp:nvSpPr>
      <dsp:spPr>
        <a:xfrm>
          <a:off x="377893" y="1858676"/>
          <a:ext cx="688345" cy="6883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66AB11-0EF5-44CE-AB92-B149D2973176}">
      <dsp:nvSpPr>
        <dsp:cNvPr id="0" name=""/>
        <dsp:cNvSpPr/>
      </dsp:nvSpPr>
      <dsp:spPr>
        <a:xfrm>
          <a:off x="406350" y="2699305"/>
          <a:ext cx="3473407" cy="6594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7099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latin typeface="Arial" panose="020B0604020202020204" pitchFamily="34" charset="0"/>
              <a:cs typeface="Arial" panose="020B0604020202020204" pitchFamily="34" charset="0"/>
            </a:rPr>
            <a:t>12 мес.2025 – 72,2%</a:t>
          </a:r>
        </a:p>
      </dsp:txBody>
      <dsp:txXfrm>
        <a:off x="406350" y="2699305"/>
        <a:ext cx="3473407" cy="659401"/>
      </dsp:txXfrm>
    </dsp:sp>
    <dsp:sp modelId="{1D1210A8-1663-4DE7-82EF-CA00FF20827A}">
      <dsp:nvSpPr>
        <dsp:cNvPr id="0" name=""/>
        <dsp:cNvSpPr/>
      </dsp:nvSpPr>
      <dsp:spPr>
        <a:xfrm>
          <a:off x="62177" y="2684833"/>
          <a:ext cx="688345" cy="6883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0.72692</cdr:x>
      <cdr:y>0.07331</cdr:y>
    </cdr:from>
    <cdr:to>
      <cdr:x>0.79729</cdr:x>
      <cdr:y>0.75687</cdr:y>
    </cdr:to>
    <cdr:sp macro="" textlink="">
      <cdr:nvSpPr>
        <cdr:cNvPr id="3" name="Овал 2">
          <a:extLst xmlns:a="http://schemas.openxmlformats.org/drawingml/2006/main">
            <a:ext uri="{FF2B5EF4-FFF2-40B4-BE49-F238E27FC236}">
              <a16:creationId xmlns:a16="http://schemas.microsoft.com/office/drawing/2014/main" id="{C35ACCC1-2916-4239-959E-777261C94EBD}"/>
            </a:ext>
          </a:extLst>
        </cdr:cNvPr>
        <cdr:cNvSpPr/>
      </cdr:nvSpPr>
      <cdr:spPr>
        <a:xfrm xmlns:a="http://schemas.openxmlformats.org/drawingml/2006/main">
          <a:off x="5422193" y="367056"/>
          <a:ext cx="524934" cy="3422515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solidFill>
              <a:prstClr val="white"/>
            </a:solidFill>
          </a:endParaRPr>
        </a:p>
      </cdr:txBody>
    </cdr:sp>
  </cdr:relSizeAnchor>
  <cdr:relSizeAnchor xmlns:cdr="http://schemas.openxmlformats.org/drawingml/2006/chartDrawing">
    <cdr:from>
      <cdr:x>0.899</cdr:x>
      <cdr:y>0.12171</cdr:y>
    </cdr:from>
    <cdr:to>
      <cdr:x>0.96033</cdr:x>
      <cdr:y>0.24878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827024" y="609404"/>
          <a:ext cx="465667" cy="6362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0.26659</cdr:x>
      <cdr:y>0.22301</cdr:y>
    </cdr:from>
    <cdr:to>
      <cdr:x>0.31282</cdr:x>
      <cdr:y>0.31429</cdr:y>
    </cdr:to>
    <cdr:sp macro="" textlink="">
      <cdr:nvSpPr>
        <cdr:cNvPr id="17" name="Прямоугольник 16">
          <a:extLst xmlns:a="http://schemas.openxmlformats.org/drawingml/2006/main">
            <a:ext uri="{FF2B5EF4-FFF2-40B4-BE49-F238E27FC236}">
              <a16:creationId xmlns:a16="http://schemas.microsoft.com/office/drawing/2014/main" id="{4037AA30-3A57-4B26-92F3-14A14CF530EE}"/>
            </a:ext>
          </a:extLst>
        </cdr:cNvPr>
        <cdr:cNvSpPr/>
      </cdr:nvSpPr>
      <cdr:spPr>
        <a:xfrm xmlns:a="http://schemas.openxmlformats.org/drawingml/2006/main">
          <a:off x="3090366" y="1054399"/>
          <a:ext cx="535903" cy="4315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 cmpd="sng" algn="ctr">
          <a:noFill/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endParaRPr lang="ru-RU" sz="1000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0.92509</cdr:x>
      <cdr:y>0.14821</cdr:y>
    </cdr:from>
    <cdr:to>
      <cdr:x>1</cdr:x>
      <cdr:y>0.77361</cdr:y>
    </cdr:to>
    <cdr:sp macro="" textlink="">
      <cdr:nvSpPr>
        <cdr:cNvPr id="10" name="Овал 9">
          <a:extLst xmlns:a="http://schemas.openxmlformats.org/drawingml/2006/main">
            <a:ext uri="{FF2B5EF4-FFF2-40B4-BE49-F238E27FC236}">
              <a16:creationId xmlns:a16="http://schemas.microsoft.com/office/drawing/2014/main" id="{70ED1CD7-9EA3-4DE5-A79A-8E63CD96B42E}"/>
            </a:ext>
          </a:extLst>
        </cdr:cNvPr>
        <cdr:cNvSpPr/>
      </cdr:nvSpPr>
      <cdr:spPr>
        <a:xfrm xmlns:a="http://schemas.openxmlformats.org/drawingml/2006/main">
          <a:off x="6969338" y="742072"/>
          <a:ext cx="564348" cy="3131314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 cap="flat" cmpd="sng" algn="ctr">
          <a:solidFill>
            <a:srgbClr val="C00000"/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solidFill>
              <a:prstClr val="white"/>
            </a:solidFill>
          </a:endParaRPr>
        </a:p>
      </cdr:txBody>
    </cdr:sp>
  </cdr:relSizeAnchor>
  <cdr:relSizeAnchor xmlns:cdr="http://schemas.openxmlformats.org/drawingml/2006/chartDrawing">
    <cdr:from>
      <cdr:x>0.03519</cdr:x>
      <cdr:y>0.26726</cdr:y>
    </cdr:from>
    <cdr:to>
      <cdr:x>0.10783</cdr:x>
      <cdr:y>0.74183</cdr:y>
    </cdr:to>
    <cdr:sp macro="" textlink="">
      <cdr:nvSpPr>
        <cdr:cNvPr id="6" name="Овал 5">
          <a:extLst xmlns:a="http://schemas.openxmlformats.org/drawingml/2006/main">
            <a:ext uri="{FF2B5EF4-FFF2-40B4-BE49-F238E27FC236}">
              <a16:creationId xmlns:a16="http://schemas.microsoft.com/office/drawing/2014/main" id="{C35ACCC1-2916-4239-959E-777261C94EBD}"/>
            </a:ext>
          </a:extLst>
        </cdr:cNvPr>
        <cdr:cNvSpPr/>
      </cdr:nvSpPr>
      <cdr:spPr>
        <a:xfrm xmlns:a="http://schemas.openxmlformats.org/drawingml/2006/main">
          <a:off x="262466" y="1338146"/>
          <a:ext cx="541867" cy="2376139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solidFill>
              <a:prstClr val="white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0.91556</cdr:x>
      <cdr:y>0.10041</cdr:y>
    </cdr:from>
    <cdr:to>
      <cdr:x>0.98841</cdr:x>
      <cdr:y>0.44696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11492346" y="26495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0.26659</cdr:x>
      <cdr:y>0.22301</cdr:y>
    </cdr:from>
    <cdr:to>
      <cdr:x>0.31282</cdr:x>
      <cdr:y>0.31429</cdr:y>
    </cdr:to>
    <cdr:sp macro="" textlink="">
      <cdr:nvSpPr>
        <cdr:cNvPr id="17" name="Прямоугольник 16">
          <a:extLst xmlns:a="http://schemas.openxmlformats.org/drawingml/2006/main">
            <a:ext uri="{FF2B5EF4-FFF2-40B4-BE49-F238E27FC236}">
              <a16:creationId xmlns:a16="http://schemas.microsoft.com/office/drawing/2014/main" id="{4037AA30-3A57-4B26-92F3-14A14CF530EE}"/>
            </a:ext>
          </a:extLst>
        </cdr:cNvPr>
        <cdr:cNvSpPr/>
      </cdr:nvSpPr>
      <cdr:spPr>
        <a:xfrm xmlns:a="http://schemas.openxmlformats.org/drawingml/2006/main">
          <a:off x="3090366" y="1054399"/>
          <a:ext cx="535903" cy="4315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 cmpd="sng" algn="ctr">
          <a:noFill/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ctr"/>
          <a:endParaRPr lang="ru-RU" sz="1000" dirty="0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0.93404</cdr:x>
      <cdr:y>0.02956</cdr:y>
    </cdr:from>
    <cdr:to>
      <cdr:x>1</cdr:x>
      <cdr:y>0.77417</cdr:y>
    </cdr:to>
    <cdr:sp macro="" textlink="">
      <cdr:nvSpPr>
        <cdr:cNvPr id="5" name="Овал 4">
          <a:extLst xmlns:a="http://schemas.openxmlformats.org/drawingml/2006/main">
            <a:ext uri="{FF2B5EF4-FFF2-40B4-BE49-F238E27FC236}">
              <a16:creationId xmlns:a16="http://schemas.microsoft.com/office/drawing/2014/main" id="{8EED29E4-DE5F-4177-857D-90D458469873}"/>
            </a:ext>
          </a:extLst>
        </cdr:cNvPr>
        <cdr:cNvSpPr/>
      </cdr:nvSpPr>
      <cdr:spPr>
        <a:xfrm xmlns:a="http://schemas.openxmlformats.org/drawingml/2006/main">
          <a:off x="11150599" y="152417"/>
          <a:ext cx="787400" cy="3839358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solidFill>
              <a:prstClr val="white"/>
            </a:solidFill>
          </a:endParaRPr>
        </a:p>
      </cdr:txBody>
    </cdr:sp>
  </cdr:relSizeAnchor>
  <cdr:relSizeAnchor xmlns:cdr="http://schemas.openxmlformats.org/drawingml/2006/chartDrawing">
    <cdr:from>
      <cdr:x>0.04478</cdr:x>
      <cdr:y>0.12416</cdr:y>
    </cdr:from>
    <cdr:to>
      <cdr:x>0.10496</cdr:x>
      <cdr:y>0.75241</cdr:y>
    </cdr:to>
    <cdr:sp macro="" textlink="">
      <cdr:nvSpPr>
        <cdr:cNvPr id="7" name="Овал 6">
          <a:extLst xmlns:a="http://schemas.openxmlformats.org/drawingml/2006/main">
            <a:ext uri="{FF2B5EF4-FFF2-40B4-BE49-F238E27FC236}">
              <a16:creationId xmlns:a16="http://schemas.microsoft.com/office/drawing/2014/main" id="{C35ACCC1-2916-4239-959E-777261C94EBD}"/>
            </a:ext>
          </a:extLst>
        </cdr:cNvPr>
        <cdr:cNvSpPr/>
      </cdr:nvSpPr>
      <cdr:spPr>
        <a:xfrm xmlns:a="http://schemas.openxmlformats.org/drawingml/2006/main">
          <a:off x="534608" y="640184"/>
          <a:ext cx="718457" cy="3239406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19050">
          <a:solidFill>
            <a:srgbClr val="C0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u-RU">
            <a:solidFill>
              <a:prstClr val="white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0.91556</cdr:x>
      <cdr:y>0.10041</cdr:y>
    </cdr:from>
    <cdr:to>
      <cdr:x>0.98841</cdr:x>
      <cdr:y>0.44696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11492346" y="26495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0.20338</cdr:x>
      <cdr:y>0.35145</cdr:y>
    </cdr:from>
    <cdr:to>
      <cdr:x>0.20947</cdr:x>
      <cdr:y>0.47464</cdr:y>
    </cdr:to>
    <cdr:sp macro="" textlink="">
      <cdr:nvSpPr>
        <cdr:cNvPr id="3" name="Стрелка: вверх 2">
          <a:extLst xmlns:a="http://schemas.openxmlformats.org/drawingml/2006/main">
            <a:ext uri="{FF2B5EF4-FFF2-40B4-BE49-F238E27FC236}">
              <a16:creationId xmlns:a16="http://schemas.microsoft.com/office/drawing/2014/main" id="{1410E8C9-AFE6-4117-B561-8CCB135A845F}"/>
            </a:ext>
          </a:extLst>
        </cdr:cNvPr>
        <cdr:cNvSpPr/>
      </cdr:nvSpPr>
      <cdr:spPr>
        <a:xfrm xmlns:a="http://schemas.openxmlformats.org/drawingml/2006/main">
          <a:off x="2824673" y="1122746"/>
          <a:ext cx="84501" cy="393538"/>
        </a:xfrm>
        <a:prstGeom xmlns:a="http://schemas.openxmlformats.org/drawingml/2006/main" prst="upArrow">
          <a:avLst/>
        </a:prstGeom>
        <a:solidFill xmlns:a="http://schemas.openxmlformats.org/drawingml/2006/main">
          <a:srgbClr val="C00000"/>
        </a:solidFill>
        <a:ln xmlns:a="http://schemas.openxmlformats.org/drawingml/2006/main" w="12700" cap="flat" cmpd="sng" algn="ctr">
          <a:solidFill>
            <a:srgbClr val="C00000"/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0.01542</cdr:x>
      <cdr:y>0</cdr:y>
    </cdr:from>
    <cdr:to>
      <cdr:x>0.40614</cdr:x>
      <cdr:y>0.32641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2142" y="0"/>
          <a:ext cx="2841335" cy="10011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>
              <a:latin typeface="Times New Roman" pitchFamily="18" charset="0"/>
              <a:cs typeface="Times New Roman" pitchFamily="18" charset="0"/>
            </a:rPr>
            <a:t>Заболеваемость по г.Экибастуз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0.88665</cdr:x>
      <cdr:y>0.32299</cdr:y>
    </cdr:from>
    <cdr:to>
      <cdr:x>0.90762</cdr:x>
      <cdr:y>0.68331</cdr:y>
    </cdr:to>
    <cdr:sp macro="" textlink="">
      <cdr:nvSpPr>
        <cdr:cNvPr id="3" name="Стрелка: вверх 1">
          <a:extLst xmlns:a="http://schemas.openxmlformats.org/drawingml/2006/main">
            <a:ext uri="{FF2B5EF4-FFF2-40B4-BE49-F238E27FC236}">
              <a16:creationId xmlns:a16="http://schemas.microsoft.com/office/drawing/2014/main" id="{4C88E9F8-211A-A74E-FF90-4D9A468DCF0E}"/>
            </a:ext>
          </a:extLst>
        </cdr:cNvPr>
        <cdr:cNvSpPr/>
      </cdr:nvSpPr>
      <cdr:spPr>
        <a:xfrm xmlns:a="http://schemas.openxmlformats.org/drawingml/2006/main" flipH="1">
          <a:off x="6930974" y="1674146"/>
          <a:ext cx="163898" cy="1867619"/>
        </a:xfrm>
        <a:prstGeom xmlns:a="http://schemas.openxmlformats.org/drawingml/2006/main" prst="upArrow">
          <a:avLst/>
        </a:prstGeom>
        <a:solidFill xmlns:a="http://schemas.openxmlformats.org/drawingml/2006/main">
          <a:srgbClr val="C00000"/>
        </a:solidFill>
        <a:ln xmlns:a="http://schemas.openxmlformats.org/drawingml/2006/main" w="12700" cap="flat" cmpd="sng" algn="ctr">
          <a:solidFill>
            <a:srgbClr val="C00000"/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0.17707</cdr:x>
      <cdr:y>0.43699</cdr:y>
    </cdr:from>
    <cdr:to>
      <cdr:x>0.19363</cdr:x>
      <cdr:y>0.67998</cdr:y>
    </cdr:to>
    <cdr:sp macro="" textlink="">
      <cdr:nvSpPr>
        <cdr:cNvPr id="4" name="Стрелка: вверх 3">
          <a:extLst xmlns:a="http://schemas.openxmlformats.org/drawingml/2006/main">
            <a:ext uri="{FF2B5EF4-FFF2-40B4-BE49-F238E27FC236}">
              <a16:creationId xmlns:a16="http://schemas.microsoft.com/office/drawing/2014/main" id="{5C822D7F-852E-400A-A3A0-3D6EF54625FB}"/>
            </a:ext>
          </a:extLst>
        </cdr:cNvPr>
        <cdr:cNvSpPr/>
      </cdr:nvSpPr>
      <cdr:spPr>
        <a:xfrm xmlns:a="http://schemas.openxmlformats.org/drawingml/2006/main" flipH="1">
          <a:off x="1384189" y="2265056"/>
          <a:ext cx="129396" cy="1259456"/>
        </a:xfrm>
        <a:prstGeom xmlns:a="http://schemas.openxmlformats.org/drawingml/2006/main" prst="upArrow">
          <a:avLst/>
        </a:prstGeom>
        <a:solidFill xmlns:a="http://schemas.openxmlformats.org/drawingml/2006/main">
          <a:srgbClr val="C00000"/>
        </a:solidFill>
        <a:ln xmlns:a="http://schemas.openxmlformats.org/drawingml/2006/main" w="12700" cap="flat" cmpd="sng" algn="ctr">
          <a:solidFill>
            <a:srgbClr val="C00000"/>
          </a:solidFill>
          <a:prstDash val="solid"/>
          <a:miter lim="800000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ru-RU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0.26587</cdr:x>
      <cdr:y>0.11215</cdr:y>
    </cdr:from>
    <cdr:to>
      <cdr:x>0.27149</cdr:x>
      <cdr:y>0.12059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60954" y="607706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0.07924</cdr:x>
      <cdr:y>0.00857</cdr:y>
    </cdr:from>
    <cdr:to>
      <cdr:x>1</cdr:x>
      <cdr:y>0.2796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403281" y="33454"/>
          <a:ext cx="2224140" cy="10583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>
              <a:latin typeface="Times New Roman" pitchFamily="18" charset="0"/>
              <a:cs typeface="Times New Roman" pitchFamily="18" charset="0"/>
            </a:rPr>
            <a:t>Эффективность лечения ЛУ ТБ </a:t>
          </a:r>
        </a:p>
        <a:p xmlns:a="http://schemas.openxmlformats.org/drawingml/2006/main">
          <a:pPr algn="ctr"/>
          <a:r>
            <a:rPr lang="ru-RU" sz="1400" b="1" dirty="0">
              <a:latin typeface="Times New Roman" pitchFamily="18" charset="0"/>
              <a:cs typeface="Times New Roman" pitchFamily="18" charset="0"/>
            </a:rPr>
            <a:t>12 мес. 2024-2025гг </a:t>
          </a:r>
        </a:p>
        <a:p xmlns:a="http://schemas.openxmlformats.org/drawingml/2006/main">
          <a:pPr algn="ctr"/>
          <a:r>
            <a:rPr lang="ru-RU" sz="1400" b="1" dirty="0">
              <a:latin typeface="Times New Roman" pitchFamily="18" charset="0"/>
              <a:cs typeface="Times New Roman" pitchFamily="18" charset="0"/>
            </a:rPr>
            <a:t>(%)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7976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7976"/>
          </a:xfrm>
          <a:prstGeom prst="rect">
            <a:avLst/>
          </a:prstGeom>
        </p:spPr>
        <p:txBody>
          <a:bodyPr vert="horz" lIns="91436" tIns="45718" rIns="91436" bIns="45718" rtlCol="0"/>
          <a:lstStyle>
            <a:lvl1pPr algn="r">
              <a:defRPr sz="1200"/>
            </a:lvl1pPr>
          </a:lstStyle>
          <a:p>
            <a:fld id="{1CA06F8B-1600-49C4-ADFF-05882C91699B}" type="datetimeFigureOut">
              <a:rPr lang="ru-RU" smtClean="0"/>
              <a:pPr/>
              <a:t>17.02.2026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8" rIns="91436" bIns="4571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36" tIns="45718" rIns="91436" bIns="4571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7077"/>
            <a:ext cx="2945659" cy="497975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7"/>
            <a:ext cx="2945659" cy="497975"/>
          </a:xfrm>
          <a:prstGeom prst="rect">
            <a:avLst/>
          </a:prstGeom>
        </p:spPr>
        <p:txBody>
          <a:bodyPr vert="horz" lIns="91436" tIns="45718" rIns="91436" bIns="45718" rtlCol="0" anchor="b"/>
          <a:lstStyle>
            <a:lvl1pPr algn="r">
              <a:defRPr sz="1200"/>
            </a:lvl1pPr>
          </a:lstStyle>
          <a:p>
            <a:fld id="{50A4064B-7453-4AE1-B8CC-2D64B69B496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038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730B7CC-A424-40E5-BAF9-CBC91CA79EEF}" type="slidenum">
              <a:rPr lang="ru-RU"/>
              <a:pPr/>
              <a:t>1</a:t>
            </a:fld>
            <a:endParaRPr lang="ru-RU"/>
          </a:p>
        </p:txBody>
      </p:sp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928" y="4715273"/>
            <a:ext cx="5437821" cy="446643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66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6ED72-620A-4290-9DB2-202F90D4740B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52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6ED72-620A-4290-9DB2-202F90D4740B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525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6ED72-620A-4290-9DB2-202F90D4740B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52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B936A6-941E-48EA-8EF0-178E0B0BD888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6146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C6ED72-620A-4290-9DB2-202F90D4740B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092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6AC4B0-9ED5-8EAA-87C2-ACC931BFA0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57516F7-CF76-60F4-8541-69DDE5C509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485E88-FEB8-5ED3-FDE4-24A24B819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ADFB4-0C3B-4E28-B6E1-B95B67EEEB0E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162E87-CFF9-2DD9-75AB-B57FB145F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F7E524-685E-EE2C-A560-9D904E5C7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07F8-2F41-4CCC-B880-E479D33C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38013-2579-782E-F0C8-3043C063A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F22C474-2C8D-794A-697B-7086881190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96902F-98A3-3CB4-83D6-C433CB02B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09395-9355-456C-BBEE-D283F1F82AA4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C640998-46D9-673E-EF3F-212CCE59D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4061D22-E76B-6832-1A76-F107F6240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07F8-2F41-4CCC-B880-E479D33C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70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F4A8F11-CB59-3F9C-CF32-52E0104333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A2A3754-1CC2-BB38-230B-BF55561FA3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F161A3-FCE6-4862-B97A-DDD064322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FC53E-DA82-488F-9D9F-F0B76924CC95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216353-519C-3E78-4CA8-2942247E7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487D9D-70F7-5094-6C49-5DB4E7DA1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07F8-2F41-4CCC-B880-E479D33C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320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F25CBD-105F-F750-40EB-2D3B9FF20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9AAB3B-4DD7-D696-AE62-E449C1DB3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3D51C9-2375-CF3D-89B2-6CEE12B73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C2AC-7E73-45CA-9059-F1DC535DDAAA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CE0725-5C61-51E5-C846-CF8DA0F52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892B60-6A86-65F5-26AA-BC204AB79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07F8-2F41-4CCC-B880-E479D33C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96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285EDA-2D68-842F-DFE3-A74264550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5B882FC-071B-5F2A-9752-C8AC5A23D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723F368-EC04-DE40-8A77-AAB5AA270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1F0E-E78F-417F-A29E-8CB2D02F0D08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19046B-0E48-F7E4-E123-3D5882493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2E5814-79AC-010F-E2E2-A9876D8BB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07F8-2F41-4CCC-B880-E479D33C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046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1AD2C2-311C-A581-B710-240004D56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45C9629-FB9B-334D-E103-2AFB1D0175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D41C49-80FF-7CF4-69CB-BC83D45D4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5B23B54-0609-0CC8-E052-423F551CD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F5A5C-0AA2-4841-B9BD-BFB8429EEB62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688621C-DA6D-9775-4C6E-508ED9C2F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7F51C7-8D1E-CE47-AEBF-7A8E2091D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07F8-2F41-4CCC-B880-E479D33C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646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39C599-B4A5-E113-29F9-D9A189A35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058BCA-F8C7-8AA3-98A7-BDF3846D0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9910A0E-F954-EAB9-E6EF-F36A2DF764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B56DF34-DC62-8CB1-47AF-07124AC96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D6C7B6B-1418-4E7A-D229-FEAC29D32C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ED1784C-2F2D-24B5-607C-9A423FBE8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22CA2-E87A-4DB7-8996-4775752AAE0F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3A403AF-94DD-B6AC-2153-E72A97781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F2BD393-F790-1603-4698-0AD07EFDD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07F8-2F41-4CCC-B880-E479D33C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86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F467F-79B0-CB37-966C-C81AFAAD9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A6F511C-BC73-EDB4-D296-63B1DB726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933FF-28BE-4AFE-B0AB-244BFF4CA262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37D819-8D74-5EC1-9694-97E8058E9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AEA3823-0305-7AA5-C4E6-647394CDA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07F8-2F41-4CCC-B880-E479D33C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08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1BB63D5-FCF9-F618-7B35-D82A5BBF5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2359F-EFA3-4ECD-9B16-D0E1DDD457EA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6DA09DF-8AD1-C30E-8ED9-2950A2FE3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1CE066A-A302-0B54-5E22-7799E057B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07F8-2F41-4CCC-B880-E479D33C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27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6AD862-8179-9331-E1E4-086DEBDB0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E5D2F7-EF04-2283-88FC-08165DE46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50749DA-47D6-1CCE-F6FC-069B7044F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6859CA-F30C-9F5F-D929-BFA2A2503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0BA5-B885-4842-95A4-9C5C7BC308F6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A322F3D-339C-2445-CD22-1B33CF085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307905-245A-DFEA-1565-D3CE7EC1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07F8-2F41-4CCC-B880-E479D33C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0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8A20EC-FF25-3D7E-6497-344F49128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BD8044D-278F-6401-97D3-8702B7661B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D1FEB8A-6115-379A-D143-A360217720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7A9128B-377C-B8E5-5EF1-8855CCFE0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155B4-6006-4112-9A5B-86750537E148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BCF2A75-D031-D875-DE20-0D8BB7DE2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DC0D163-7CEA-57F2-D9BE-D4EE50A48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07F8-2F41-4CCC-B880-E479D33C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470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C3BEBC-6E2F-E1DD-5F9A-17A96F537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D913A6-78AE-8323-E57B-D66FDD9DA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650B77-F393-1AFE-2F57-F953F260B8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062A8-99AE-4FF2-9DF7-9F45101BBFB2}" type="datetime1">
              <a:rPr lang="ru-RU" smtClean="0"/>
              <a:pPr/>
              <a:t>17.02.2026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B1E455-ECB6-8FB6-2803-7509CBCF4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C38749-94B3-537E-8811-0910C02B65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B07F8-2F41-4CCC-B880-E479D33C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01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0.xml"/><Relationship Id="rId3" Type="http://schemas.openxmlformats.org/officeDocument/2006/relationships/diagramLayout" Target="../diagrams/layout1.xml"/><Relationship Id="rId7" Type="http://schemas.openxmlformats.org/officeDocument/2006/relationships/chart" Target="../charts/chart9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5680307" y="2659278"/>
            <a:ext cx="6333893" cy="20093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de-D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Эпидемиологическая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туберкулёзу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Павлодарской </a:t>
            </a:r>
            <a:r>
              <a:rPr lang="de-D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месяцев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de-DE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800" b="1" dirty="0">
                <a:solidFill>
                  <a:srgbClr val="2626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26262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67283" y="4783872"/>
            <a:ext cx="6877742" cy="910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 eaLnBrk="0" hangingPunct="0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br>
              <a:rPr lang="ru-RU" b="1" dirty="0">
                <a:solidFill>
                  <a:srgbClr val="262626"/>
                </a:solidFill>
                <a:latin typeface="Times New Roman" pitchFamily="16" charset="0"/>
                <a:cs typeface="Times New Roman" pitchFamily="16" charset="0"/>
              </a:rPr>
            </a:br>
            <a:r>
              <a:rPr lang="ru-RU" sz="2000" b="1" dirty="0">
                <a:solidFill>
                  <a:srgbClr val="262626"/>
                </a:solidFill>
                <a:latin typeface="Times New Roman" pitchFamily="16" charset="0"/>
                <a:cs typeface="Times New Roman" pitchFamily="16" charset="0"/>
              </a:rPr>
              <a:t> </a:t>
            </a:r>
            <a:br>
              <a:rPr lang="ru-RU" sz="2000" b="1" dirty="0">
                <a:solidFill>
                  <a:srgbClr val="262626"/>
                </a:solidFill>
                <a:latin typeface="Times New Roman" pitchFamily="16" charset="0"/>
                <a:cs typeface="Times New Roman" pitchFamily="16" charset="0"/>
              </a:rPr>
            </a:br>
            <a:r>
              <a:rPr lang="ru-RU" sz="3600" b="1" dirty="0">
                <a:solidFill>
                  <a:srgbClr val="262626"/>
                </a:solidFill>
                <a:latin typeface="Century Gothic" pitchFamily="32" charset="0"/>
              </a:rPr>
              <a:t> </a:t>
            </a:r>
            <a:br>
              <a:rPr lang="ru-RU" sz="3600" b="1" dirty="0">
                <a:solidFill>
                  <a:srgbClr val="262626"/>
                </a:solidFill>
                <a:latin typeface="Century Gothic" pitchFamily="32" charset="0"/>
              </a:rPr>
            </a:br>
            <a:endParaRPr lang="ru-RU" sz="3600" b="1" dirty="0">
              <a:solidFill>
                <a:srgbClr val="262626"/>
              </a:solidFill>
              <a:latin typeface="Century Gothic" pitchFamily="32" charset="0"/>
            </a:endParaRPr>
          </a:p>
        </p:txBody>
      </p:sp>
      <p:pic>
        <p:nvPicPr>
          <p:cNvPr id="5" name="Picture 4" descr="C:\Users\admin\Downloads\Screenshot_20210703-084951_Instagra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5533" y="1164015"/>
            <a:ext cx="5575588" cy="4779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BB01AE9-4E60-49BA-A5FF-59C35B21847C}"/>
              </a:ext>
            </a:extLst>
          </p:cNvPr>
          <p:cNvSpPr txBox="1"/>
          <p:nvPr/>
        </p:nvSpPr>
        <p:spPr>
          <a:xfrm>
            <a:off x="434897" y="296333"/>
            <a:ext cx="111390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КГКП «Павлодарский областной центр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фтизиопульмонологии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8895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>
            <a:extLst>
              <a:ext uri="{FF2B5EF4-FFF2-40B4-BE49-F238E27FC236}">
                <a16:creationId xmlns:a16="http://schemas.microsoft.com/office/drawing/2014/main" id="{E80973E4-2579-4908-BF22-48E082F26A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" y="67734"/>
            <a:ext cx="12031133" cy="6671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852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215801" y="207387"/>
            <a:ext cx="9651123" cy="762769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Показатель э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ффективности лечения</a:t>
            </a: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411138024"/>
              </p:ext>
            </p:extLst>
          </p:nvPr>
        </p:nvGraphicFramePr>
        <p:xfrm>
          <a:off x="7770335" y="2029523"/>
          <a:ext cx="3927293" cy="3579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296507" y="1037064"/>
            <a:ext cx="3088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Охват амбулаторным лечением  </a:t>
            </a: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786051104"/>
              </p:ext>
            </p:extLst>
          </p:nvPr>
        </p:nvGraphicFramePr>
        <p:xfrm>
          <a:off x="3824865" y="903247"/>
          <a:ext cx="3133495" cy="4917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7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8262"/>
              </p:ext>
            </p:extLst>
          </p:nvPr>
        </p:nvGraphicFramePr>
        <p:xfrm>
          <a:off x="337893" y="855785"/>
          <a:ext cx="3263951" cy="49316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240751" y="5854390"/>
            <a:ext cx="3066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Охват по РК 70,0%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698273"/>
            <a:ext cx="7549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Рекомендованный стандарт ВОЗ по эффективности лечения 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ЛЧ ТБ – 85%,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ЛУ ТБ – 80%.</a:t>
            </a:r>
          </a:p>
        </p:txBody>
      </p:sp>
    </p:spTree>
    <p:extLst>
      <p:ext uri="{BB962C8B-B14F-4D97-AF65-F5344CB8AC3E}">
        <p14:creationId xmlns:p14="http://schemas.microsoft.com/office/powerpoint/2010/main" val="2623438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2222997"/>
              </p:ext>
            </p:extLst>
          </p:nvPr>
        </p:nvGraphicFramePr>
        <p:xfrm>
          <a:off x="228600" y="170057"/>
          <a:ext cx="11773535" cy="65201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3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0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998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1352">
                <a:tc>
                  <a:txBody>
                    <a:bodyPr/>
                    <a:lstStyle/>
                    <a:p>
                      <a:pPr marR="50165"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b="1" spc="-50" dirty="0">
                          <a:latin typeface="Times New Roman"/>
                          <a:cs typeface="Times New Roman"/>
                        </a:rPr>
                        <a:t>№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b="1" spc="-10" dirty="0">
                          <a:latin typeface="Times New Roman"/>
                          <a:cs typeface="Times New Roman"/>
                        </a:rPr>
                        <a:t>Проблемные</a:t>
                      </a:r>
                      <a:r>
                        <a:rPr sz="1600" b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10" dirty="0">
                          <a:latin typeface="Times New Roman"/>
                          <a:cs typeface="Times New Roman"/>
                        </a:rPr>
                        <a:t>вопросы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b="1" dirty="0">
                          <a:latin typeface="Times New Roman"/>
                          <a:cs typeface="Times New Roman"/>
                        </a:rPr>
                        <a:t>Пути</a:t>
                      </a:r>
                      <a:r>
                        <a:rPr sz="1600" b="1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-10" dirty="0">
                          <a:latin typeface="Times New Roman"/>
                          <a:cs typeface="Times New Roman"/>
                        </a:rPr>
                        <a:t>решения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50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25" dirty="0">
                          <a:latin typeface="Times New Roman"/>
                          <a:cs typeface="Times New Roman"/>
                        </a:rPr>
                        <a:t>1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Несвоевременность выявления ТБ из-за недостаточной туб. настороженности среди работников организаций ПМСП (терапевты, ВОП, гинекологи, офтальмологи, педиатры) - увеличение удельного веса деструктивных форм ТБ (47,0% - 110 сл. из 234).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Проведение обучения (семинары, разборы случаев) специалистами ПОЦФ с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мед.работниками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ПМСП по раннему выявлению ТБ на постоянной основе согласно плана.</a:t>
                      </a:r>
                    </a:p>
                    <a:p>
                      <a:pPr marL="92075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Специалистам ПОЦФ продолжить работу по разбору всех запущенных/летальных случаев ТБ совместно с эпидемиологом ДСЭК.</a:t>
                      </a:r>
                      <a:endParaRPr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2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42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lang="ru-RU" sz="1600" spc="-25" dirty="0">
                          <a:latin typeface="Times New Roman"/>
                          <a:cs typeface="Times New Roman"/>
                        </a:rPr>
                        <a:t>2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Нарушение сроков дообследования ФГ-положительных лиц (приказ № 214 - город 14 дней, сельская зона – 1 мес.).</a:t>
                      </a:r>
                    </a:p>
                  </a:txBody>
                  <a:tcPr marL="0" marR="0" marT="412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2321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2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Обеспечить своевременное обследование </a:t>
                      </a:r>
                      <a:r>
                        <a:rPr lang="ru-RU" sz="1600" dirty="0" err="1">
                          <a:latin typeface="Times New Roman" pitchFamily="18" charset="0"/>
                          <a:cs typeface="Times New Roman" pitchFamily="18" charset="0"/>
                        </a:rPr>
                        <a:t>флюороположительных</a:t>
                      </a: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 лиц, соблюдение сроков дообследования.</a:t>
                      </a:r>
                    </a:p>
                  </a:txBody>
                  <a:tcPr marL="0" marR="0" marT="412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5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600" dirty="0">
                          <a:latin typeface="Times New Roman"/>
                          <a:cs typeface="Times New Roman"/>
                        </a:rPr>
                        <a:t>3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054735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Некачественное формирование плана ФГ-обследования прикрепленного населения, в связи с чем отмечается снижение эффективности выявления ФГ методом среди лиц из группы высокого риска (2,9 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‰).</a:t>
                      </a:r>
                    </a:p>
                    <a:p>
                      <a:pPr marL="91440" marR="105473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82344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6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Непрерывное</a:t>
                      </a:r>
                      <a:r>
                        <a:rPr lang="ru-RU" sz="160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проведение </a:t>
                      </a:r>
                      <a:r>
                        <a:rPr lang="ru-RU" sz="16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корректировки анкетных данных в паспортах здоровья пациентов при их изменении.</a:t>
                      </a:r>
                    </a:p>
                    <a:p>
                      <a:pPr marL="92075" marR="982344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60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Обеспечение внесения данных о прохождении ФГ-обследования в информационные системы для формирования</a:t>
                      </a:r>
                      <a:r>
                        <a:rPr lang="ru-RU" sz="160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более объективных сведений.</a:t>
                      </a:r>
                      <a:endParaRPr sz="16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A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78433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600" dirty="0">
                          <a:latin typeface="Times New Roman"/>
                          <a:cs typeface="Times New Roman"/>
                        </a:rPr>
                        <a:t>4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Не качественные </a:t>
                      </a:r>
                      <a:r>
                        <a:rPr lang="ru-RU" sz="1600" dirty="0" err="1">
                          <a:latin typeface="Times New Roman" pitchFamily="18" charset="0"/>
                          <a:cs typeface="Times New Roman" pitchFamily="18" charset="0"/>
                        </a:rPr>
                        <a:t>подворовые</a:t>
                      </a: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 обходы. Отсутствие полной информации о проживающих пациентах при выявлении туберкулеза.</a:t>
                      </a: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 Качественно проводить </a:t>
                      </a:r>
                      <a:r>
                        <a:rPr lang="ru-RU" sz="1600" dirty="0" err="1">
                          <a:latin typeface="Times New Roman" pitchFamily="18" charset="0"/>
                          <a:cs typeface="Times New Roman" pitchFamily="18" charset="0"/>
                        </a:rPr>
                        <a:t>подворовые</a:t>
                      </a: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 обходы для выявления лиц с подозрением     на ТБ, не прошедших ФЛГ более 2-х лет, постоянно проживающих на территории поликлиники, но не имеющих прикрепление.</a:t>
                      </a:r>
                    </a:p>
                  </a:txBody>
                  <a:tcPr marL="0" marR="0" marT="419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CD6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537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ru-RU" sz="1600" spc="-50" dirty="0">
                          <a:latin typeface="Times New Roman"/>
                          <a:cs typeface="Times New Roman"/>
                        </a:rPr>
                        <a:t>5</a:t>
                      </a:r>
                      <a:endParaRPr sz="1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1653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Снижение охвата профилактическим лечением взрослых из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туб.контакта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– 94,2% (2024 г. – 97,2%),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туб.контактных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детей – 91,3% (2024 г. – 95%).</a:t>
                      </a:r>
                    </a:p>
                    <a:p>
                      <a:pPr marL="91440" marR="216535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2479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Увеличить охват профилактическим лечением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туб.контактных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взрослых и детей. Усилить санитарно-просветительную работу среди взрослых и детей из </a:t>
                      </a:r>
                      <a:r>
                        <a:rPr lang="ru-RU" sz="16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туб.контакта</a:t>
                      </a:r>
                      <a:r>
                        <a:rPr lang="ru-RU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191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:a16="http://schemas.microsoft.com/office/drawing/2014/main" id="{9BB1E8C4-A722-99A0-A091-5A072E4FC4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041" y="923510"/>
            <a:ext cx="11314545" cy="672188"/>
          </a:xfrm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alt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Благодарю за внимание!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altLang="ru-RU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26" name="Picture 2" descr="На Кубани стартовал проект по профилактике и борьбе с бронхиальной астмой  «Здоровые легкие» • ИА «ВК Пресс» Краснодар">
            <a:extLst>
              <a:ext uri="{FF2B5EF4-FFF2-40B4-BE49-F238E27FC236}">
                <a16:creationId xmlns:a16="http://schemas.microsoft.com/office/drawing/2014/main" id="{36F382FA-813F-FC82-3577-99C164147D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156" t="7403" r="7334" b="-826"/>
          <a:stretch/>
        </p:blipFill>
        <p:spPr bwMode="auto">
          <a:xfrm>
            <a:off x="3041701" y="2064775"/>
            <a:ext cx="6108598" cy="3336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940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86515" y="464297"/>
            <a:ext cx="8666017" cy="540326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Динамика снижения туберкулеза в Павлодарской области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73556661"/>
              </p:ext>
            </p:extLst>
          </p:nvPr>
        </p:nvGraphicFramePr>
        <p:xfrm>
          <a:off x="490654" y="3311912"/>
          <a:ext cx="11084312" cy="3245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502423"/>
              </p:ext>
            </p:extLst>
          </p:nvPr>
        </p:nvGraphicFramePr>
        <p:xfrm>
          <a:off x="591014" y="1226633"/>
          <a:ext cx="11017405" cy="1750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3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39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39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3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39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739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739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3634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Годы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12 мес.2020г.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12 мес. 2021г.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12 мес.2022г.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12 мес.2023г.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12 мес.2024г.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12 мес.2025г.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634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Кол-во активных больных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541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561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559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459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418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Times New Roman" pitchFamily="18" charset="0"/>
                          <a:cs typeface="Times New Roman" pitchFamily="18" charset="0"/>
                        </a:rPr>
                        <a:t>359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341901E-7A81-4BF9-BEAA-1FC04F7FC41A}"/>
              </a:ext>
            </a:extLst>
          </p:cNvPr>
          <p:cNvSpPr txBox="1"/>
          <p:nvPr/>
        </p:nvSpPr>
        <p:spPr>
          <a:xfrm>
            <a:off x="6985000" y="728133"/>
            <a:ext cx="4876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Снижение на 33,6% (с 541 до 359 случаев)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289791-189B-42B1-869E-2072AA2667E0}"/>
              </a:ext>
            </a:extLst>
          </p:cNvPr>
          <p:cNvSpPr txBox="1"/>
          <p:nvPr/>
        </p:nvSpPr>
        <p:spPr>
          <a:xfrm>
            <a:off x="6815668" y="2977375"/>
            <a:ext cx="497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    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на 43,1% за последние 10 лет</a:t>
            </a:r>
          </a:p>
        </p:txBody>
      </p:sp>
    </p:spTree>
    <p:extLst>
      <p:ext uri="{BB962C8B-B14F-4D97-AF65-F5344CB8AC3E}">
        <p14:creationId xmlns:p14="http://schemas.microsoft.com/office/powerpoint/2010/main" val="1525073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2217173"/>
              </p:ext>
            </p:extLst>
          </p:nvPr>
        </p:nvGraphicFramePr>
        <p:xfrm>
          <a:off x="76199" y="1683835"/>
          <a:ext cx="7553085" cy="5018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76199" y="941746"/>
            <a:ext cx="7094036" cy="10766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400" b="1">
                <a:solidFill>
                  <a:srgbClr val="002060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F6FC6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снижение по области за 12 мес.2025г. на 17,0% по сравнению с аналогичным периодом 2024г.  (РК – 30,1  на 100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тыс.населения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86D68A10-8842-BC42-8EDF-D2F18E76E791}"/>
              </a:ext>
            </a:extLst>
          </p:cNvPr>
          <p:cNvSpPr txBox="1">
            <a:spLocks/>
          </p:cNvSpPr>
          <p:nvPr/>
        </p:nvSpPr>
        <p:spPr>
          <a:xfrm>
            <a:off x="0" y="16661"/>
            <a:ext cx="12192000" cy="43978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Эпидемиологические показатели по ТБ по итогам 12 месяцев 2024-2025 гг.</a:t>
            </a: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C8C898B0-8592-432F-BA93-E29CC36BF9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9571" y="535120"/>
            <a:ext cx="5362575" cy="3741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600" cap="none" spc="0" dirty="0">
                <a:solidFill>
                  <a:srgbClr val="002060"/>
                </a:solidFill>
                <a:latin typeface="Impact" panose="020B0806030902050204" pitchFamily="34" charset="0"/>
              </a:rPr>
              <a:t>Заболеваемость</a:t>
            </a:r>
            <a:endParaRPr lang="ru-RU" sz="2600" spc="0" dirty="0">
              <a:solidFill>
                <a:srgbClr val="002060"/>
              </a:solidFill>
              <a:latin typeface="Impact" panose="020B080603090205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C35ACCC1-2916-4239-959E-777261C94EBD}"/>
              </a:ext>
            </a:extLst>
          </p:cNvPr>
          <p:cNvSpPr/>
          <p:nvPr/>
        </p:nvSpPr>
        <p:spPr>
          <a:xfrm>
            <a:off x="880533" y="1583267"/>
            <a:ext cx="541867" cy="3914285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70235" y="490653"/>
            <a:ext cx="47615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Заболеваемость в учреждениях УИС </a:t>
            </a:r>
          </a:p>
          <a:p>
            <a:pPr algn="ctr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(12 мес. 2025 г. - 13 сл., за 2024г. – 15 сл.)</a:t>
            </a: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7890109" y="1360452"/>
            <a:ext cx="1805043" cy="680222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Учреждение № 44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новый случай</a:t>
            </a:r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7890111" y="2274849"/>
            <a:ext cx="1805042" cy="836341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Учреждение № 46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Выявлен 1 новый случай</a:t>
            </a: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10049932" y="1769327"/>
            <a:ext cx="2065868" cy="784302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РПН 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Поликлиника № 5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г.Павлодар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7890111" y="3508918"/>
            <a:ext cx="1785642" cy="840058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Учреждение № 63 (СИЗО)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Выявлено 3 новых случая</a:t>
            </a:r>
          </a:p>
        </p:txBody>
      </p:sp>
      <p:sp>
        <p:nvSpPr>
          <p:cNvPr id="19" name="Блок-схема: альтернативный процесс 18"/>
          <p:cNvSpPr/>
          <p:nvPr/>
        </p:nvSpPr>
        <p:spPr>
          <a:xfrm>
            <a:off x="7909509" y="4579434"/>
            <a:ext cx="1785644" cy="918117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Учреждение № 45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Выявлено 5 новых случая ТБ + 1 рецидив</a:t>
            </a: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10049932" y="4259766"/>
            <a:ext cx="2065867" cy="769434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РПН 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Поликлиника № 3 г.Павлодара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Блок-схема: альтернативный процесс 20"/>
          <p:cNvSpPr/>
          <p:nvPr/>
        </p:nvSpPr>
        <p:spPr>
          <a:xfrm>
            <a:off x="7909510" y="5742878"/>
            <a:ext cx="1785643" cy="959005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Учреждение № 47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(г.Экибастуз)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Выявлен 1 новый случай, 1 рецидив</a:t>
            </a:r>
          </a:p>
        </p:txBody>
      </p:sp>
      <p:sp>
        <p:nvSpPr>
          <p:cNvPr id="22" name="Блок-схема: альтернативный процесс 21"/>
          <p:cNvSpPr/>
          <p:nvPr/>
        </p:nvSpPr>
        <p:spPr>
          <a:xfrm>
            <a:off x="10049931" y="5783766"/>
            <a:ext cx="2065867" cy="840058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РПН 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Поликлиника № 3 г.Экибастуза</a:t>
            </a:r>
            <a:r>
              <a:rPr lang="en-US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4" name="Прямая со стрелкой 23"/>
          <p:cNvCxnSpPr>
            <a:cxnSpLocks/>
            <a:stCxn id="12" idx="3"/>
            <a:endCxn id="17" idx="1"/>
          </p:cNvCxnSpPr>
          <p:nvPr/>
        </p:nvCxnSpPr>
        <p:spPr>
          <a:xfrm>
            <a:off x="9695152" y="1700563"/>
            <a:ext cx="354780" cy="4609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cxnSpLocks/>
            <a:stCxn id="16" idx="3"/>
            <a:endCxn id="17" idx="1"/>
          </p:cNvCxnSpPr>
          <p:nvPr/>
        </p:nvCxnSpPr>
        <p:spPr>
          <a:xfrm flipV="1">
            <a:off x="9695153" y="2161478"/>
            <a:ext cx="354779" cy="5315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cxnSpLocks/>
            <a:stCxn id="18" idx="3"/>
            <a:endCxn id="20" idx="1"/>
          </p:cNvCxnSpPr>
          <p:nvPr/>
        </p:nvCxnSpPr>
        <p:spPr>
          <a:xfrm>
            <a:off x="9675753" y="3928947"/>
            <a:ext cx="374179" cy="7155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cxnSpLocks/>
            <a:stCxn id="19" idx="3"/>
            <a:endCxn id="20" idx="1"/>
          </p:cNvCxnSpPr>
          <p:nvPr/>
        </p:nvCxnSpPr>
        <p:spPr>
          <a:xfrm flipV="1">
            <a:off x="9695153" y="4644483"/>
            <a:ext cx="354779" cy="3940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cxnSpLocks/>
            <a:stCxn id="21" idx="3"/>
            <a:endCxn id="22" idx="1"/>
          </p:cNvCxnSpPr>
          <p:nvPr/>
        </p:nvCxnSpPr>
        <p:spPr>
          <a:xfrm flipV="1">
            <a:off x="9695153" y="6203795"/>
            <a:ext cx="354778" cy="185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2066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724830" y="871867"/>
            <a:ext cx="10827834" cy="8342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400" b="1">
                <a:solidFill>
                  <a:srgbClr val="002060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F6FC6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снижение по области за 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мес.2025г. на 17,0% по сравнению с аналогичным периодом 2024г.   12 место по РК.</a:t>
            </a:r>
          </a:p>
          <a:p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Показатель  РК  30,1  на 100 тыс.населения </a:t>
            </a:r>
          </a:p>
          <a:p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86D68A10-8842-BC42-8EDF-D2F18E76E79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43978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Эпидемиологические показатели по ТБ по итогам </a:t>
            </a:r>
            <a:r>
              <a:rPr lang="en-US" sz="2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2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 месяцев 2024-2025 гг.</a:t>
            </a: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C8C898B0-8592-432F-BA93-E29CC36BF9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133493" y="535119"/>
            <a:ext cx="5362575" cy="3741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cap="none" spc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Заболеваемость</a:t>
            </a:r>
            <a:endParaRPr lang="ru-RU" sz="2400" b="1" spc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C35ACCC1-2916-4239-959E-777261C94EBD}"/>
              </a:ext>
            </a:extLst>
          </p:cNvPr>
          <p:cNvSpPr/>
          <p:nvPr/>
        </p:nvSpPr>
        <p:spPr>
          <a:xfrm>
            <a:off x="1456268" y="1304691"/>
            <a:ext cx="846666" cy="4276699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prstClr val="white"/>
              </a:solidFill>
            </a:endParaRPr>
          </a:p>
        </p:txBody>
      </p:sp>
      <p:graphicFrame>
        <p:nvGraphicFramePr>
          <p:cNvPr id="23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4701215"/>
              </p:ext>
            </p:extLst>
          </p:nvPr>
        </p:nvGraphicFramePr>
        <p:xfrm>
          <a:off x="118534" y="1701800"/>
          <a:ext cx="11937999" cy="515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5" name="Овал 24">
            <a:extLst>
              <a:ext uri="{FF2B5EF4-FFF2-40B4-BE49-F238E27FC236}">
                <a16:creationId xmlns:a16="http://schemas.microsoft.com/office/drawing/2014/main" id="{C35ACCC1-2916-4239-959E-777261C94EBD}"/>
              </a:ext>
            </a:extLst>
          </p:cNvPr>
          <p:cNvSpPr/>
          <p:nvPr/>
        </p:nvSpPr>
        <p:spPr>
          <a:xfrm>
            <a:off x="8839199" y="1379033"/>
            <a:ext cx="697777" cy="4276700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180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0997062"/>
              </p:ext>
            </p:extLst>
          </p:nvPr>
        </p:nvGraphicFramePr>
        <p:xfrm>
          <a:off x="219919" y="1528431"/>
          <a:ext cx="13888349" cy="3240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>
          <a:xfrm>
            <a:off x="1648686" y="1202733"/>
            <a:ext cx="8820614" cy="622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400" b="1">
                <a:solidFill>
                  <a:srgbClr val="002060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endParaRPr lang="ru-RU" sz="1600" dirty="0">
              <a:solidFill>
                <a:srgbClr val="0F6FC6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снижение по области за 12 мес</a:t>
            </a:r>
            <a:r>
              <a:rPr lang="ru-RU" sz="1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.2025г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 17,0%</a:t>
            </a:r>
          </a:p>
          <a:p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86D68A10-8842-BC42-8EDF-D2F18E76E791}"/>
              </a:ext>
            </a:extLst>
          </p:cNvPr>
          <p:cNvSpPr txBox="1">
            <a:spLocks/>
          </p:cNvSpPr>
          <p:nvPr/>
        </p:nvSpPr>
        <p:spPr>
          <a:xfrm>
            <a:off x="0" y="16661"/>
            <a:ext cx="12192000" cy="439789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Эпидемиологические показатели по ТБ по итогам 12 месяцев 2024-2025 гг.</a:t>
            </a: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C8C898B0-8592-432F-BA93-E29CC36BF9F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656109" y="467083"/>
            <a:ext cx="6711874" cy="8141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b="1" cap="none" spc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Заболеваемость  в  разрезе  ПМСП г.Павлодара</a:t>
            </a:r>
            <a:endParaRPr lang="ru-RU" sz="2400" b="1" spc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: вверх 1">
            <a:extLst>
              <a:ext uri="{FF2B5EF4-FFF2-40B4-BE49-F238E27FC236}">
                <a16:creationId xmlns:a16="http://schemas.microsoft.com/office/drawing/2014/main" id="{1410E8C9-AFE6-4117-B561-8CCB135A845F}"/>
              </a:ext>
            </a:extLst>
          </p:cNvPr>
          <p:cNvSpPr/>
          <p:nvPr/>
        </p:nvSpPr>
        <p:spPr>
          <a:xfrm>
            <a:off x="4834739" y="2592729"/>
            <a:ext cx="84502" cy="497711"/>
          </a:xfrm>
          <a:prstGeom prst="upArrow">
            <a:avLst/>
          </a:prstGeom>
          <a:solidFill>
            <a:srgbClr val="C00000"/>
          </a:solidFill>
          <a:ln w="12700" cap="flat" cmpd="sng" algn="ctr">
            <a:solidFill>
              <a:srgbClr val="C0000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1" name="Стрелка: вверх 1">
            <a:extLst>
              <a:ext uri="{FF2B5EF4-FFF2-40B4-BE49-F238E27FC236}">
                <a16:creationId xmlns:a16="http://schemas.microsoft.com/office/drawing/2014/main" id="{1410E8C9-AFE6-4117-B561-8CCB135A845F}"/>
              </a:ext>
            </a:extLst>
          </p:cNvPr>
          <p:cNvSpPr/>
          <p:nvPr/>
        </p:nvSpPr>
        <p:spPr>
          <a:xfrm>
            <a:off x="7789762" y="2696900"/>
            <a:ext cx="82951" cy="393539"/>
          </a:xfrm>
          <a:prstGeom prst="upArrow">
            <a:avLst/>
          </a:prstGeom>
          <a:solidFill>
            <a:srgbClr val="C00000"/>
          </a:solidFill>
          <a:ln w="12700" cap="flat" cmpd="sng" algn="ctr">
            <a:solidFill>
              <a:srgbClr val="C0000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2" name="Стрелка: вверх 1">
            <a:extLst>
              <a:ext uri="{FF2B5EF4-FFF2-40B4-BE49-F238E27FC236}">
                <a16:creationId xmlns:a16="http://schemas.microsoft.com/office/drawing/2014/main" id="{1410E8C9-AFE6-4117-B561-8CCB135A845F}"/>
              </a:ext>
            </a:extLst>
          </p:cNvPr>
          <p:cNvSpPr/>
          <p:nvPr/>
        </p:nvSpPr>
        <p:spPr>
          <a:xfrm>
            <a:off x="2473501" y="2824224"/>
            <a:ext cx="84501" cy="266216"/>
          </a:xfrm>
          <a:prstGeom prst="upArrow">
            <a:avLst/>
          </a:prstGeom>
          <a:solidFill>
            <a:srgbClr val="C00000"/>
          </a:solidFill>
          <a:ln w="12700" cap="flat" cmpd="sng" algn="ctr">
            <a:solidFill>
              <a:srgbClr val="C0000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1717574959"/>
              </p:ext>
            </p:extLst>
          </p:nvPr>
        </p:nvGraphicFramePr>
        <p:xfrm>
          <a:off x="4572000" y="3893558"/>
          <a:ext cx="7272069" cy="30672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810228" y="4965539"/>
            <a:ext cx="40742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Аксускому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региону зарегистрировано 14 новых случаев (19,3 на 100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тыс.нас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.).  За 2024г. – 16 НС (22,1 на 100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тыс.нас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17" name="Стрелка: вверх 1">
            <a:extLst>
              <a:ext uri="{FF2B5EF4-FFF2-40B4-BE49-F238E27FC236}">
                <a16:creationId xmlns:a16="http://schemas.microsoft.com/office/drawing/2014/main" id="{1410E8C9-AFE6-4117-B561-8CCB135A845F}"/>
              </a:ext>
            </a:extLst>
          </p:cNvPr>
          <p:cNvSpPr/>
          <p:nvPr/>
        </p:nvSpPr>
        <p:spPr>
          <a:xfrm>
            <a:off x="10162572" y="2928394"/>
            <a:ext cx="82951" cy="162045"/>
          </a:xfrm>
          <a:prstGeom prst="upArrow">
            <a:avLst/>
          </a:prstGeom>
          <a:solidFill>
            <a:srgbClr val="C00000"/>
          </a:solidFill>
          <a:ln w="12700" cap="flat" cmpd="sng" algn="ctr">
            <a:solidFill>
              <a:srgbClr val="C00000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180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66717" y="599300"/>
            <a:ext cx="3748668" cy="1325563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Impact" pitchFamily="34" charset="0"/>
                <a:cs typeface="Times New Roman" pitchFamily="18" charset="0"/>
              </a:rPr>
              <a:t>Смертность</a:t>
            </a:r>
            <a:endParaRPr lang="ru-RU" sz="2400" dirty="0"/>
          </a:p>
        </p:txBody>
      </p:sp>
      <p:graphicFrame>
        <p:nvGraphicFramePr>
          <p:cNvPr id="4" name="Содержимое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7645360"/>
              </p:ext>
            </p:extLst>
          </p:nvPr>
        </p:nvGraphicFramePr>
        <p:xfrm>
          <a:off x="7783550" y="1360449"/>
          <a:ext cx="4408449" cy="4816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1112808" y="1000665"/>
            <a:ext cx="4618919" cy="5473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1400" b="1">
                <a:solidFill>
                  <a:srgbClr val="002060"/>
                </a:solidFill>
                <a:latin typeface="Arial Narrow" panose="020B0606020202030204" pitchFamily="34" charset="0"/>
                <a:ea typeface="+mj-ea"/>
                <a:cs typeface="+mj-cs"/>
              </a:defRPr>
            </a:lvl1pPr>
          </a:lstStyle>
          <a:p>
            <a:pPr algn="l"/>
            <a:endParaRPr lang="ru-RU" sz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снижение по области по итогам 12 мес.2025г.  на 21,6% </a:t>
            </a:r>
          </a:p>
          <a:p>
            <a:pPr algn="l"/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77970" y="396815"/>
            <a:ext cx="5384494" cy="4744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400" dirty="0">
                <a:solidFill>
                  <a:srgbClr val="002060"/>
                </a:solidFill>
                <a:latin typeface="Impact" panose="020B0806030902050204" pitchFamily="34" charset="0"/>
              </a:rPr>
              <a:t>Распространенность (НС+Р) </a:t>
            </a:r>
          </a:p>
        </p:txBody>
      </p:sp>
      <p:graphicFrame>
        <p:nvGraphicFramePr>
          <p:cNvPr id="7" name="Объект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5421357"/>
              </p:ext>
            </p:extLst>
          </p:nvPr>
        </p:nvGraphicFramePr>
        <p:xfrm>
          <a:off x="39169" y="1754854"/>
          <a:ext cx="7817005" cy="51832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A15FDE3-3F16-4A69-9AF1-BCDCBC252F27}"/>
              </a:ext>
            </a:extLst>
          </p:cNvPr>
          <p:cNvSpPr txBox="1"/>
          <p:nvPr/>
        </p:nvSpPr>
        <p:spPr>
          <a:xfrm flipH="1">
            <a:off x="5227606" y="396815"/>
            <a:ext cx="2061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место по РК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B204CA-5E35-43A8-ADAB-F20242AF10DE}"/>
              </a:ext>
            </a:extLst>
          </p:cNvPr>
          <p:cNvSpPr txBox="1"/>
          <p:nvPr/>
        </p:nvSpPr>
        <p:spPr>
          <a:xfrm>
            <a:off x="10429336" y="1069675"/>
            <a:ext cx="172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место по РК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DD1A7D-8C1D-4689-B850-AB87894CA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160406"/>
            <a:ext cx="11717868" cy="120130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Удельный вес несвоевременно выявленных деструктивных форм туберкулеза легких среди новых случаев – 47,0% (110 случая из 234)</a:t>
            </a:r>
            <a:br>
              <a:rPr lang="ru-RU" sz="4000" dirty="0">
                <a:solidFill>
                  <a:prstClr val="black"/>
                </a:solidFill>
              </a:rPr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D402EC7-B06F-425B-B328-3CBB17CBBC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982376"/>
              </p:ext>
            </p:extLst>
          </p:nvPr>
        </p:nvGraphicFramePr>
        <p:xfrm>
          <a:off x="177800" y="854015"/>
          <a:ext cx="11836400" cy="58435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64276">
                  <a:extLst>
                    <a:ext uri="{9D8B030D-6E8A-4147-A177-3AD203B41FA5}">
                      <a16:colId xmlns:a16="http://schemas.microsoft.com/office/drawing/2014/main" val="2310449832"/>
                    </a:ext>
                  </a:extLst>
                </a:gridCol>
                <a:gridCol w="3470941">
                  <a:extLst>
                    <a:ext uri="{9D8B030D-6E8A-4147-A177-3AD203B41FA5}">
                      <a16:colId xmlns:a16="http://schemas.microsoft.com/office/drawing/2014/main" val="1001207452"/>
                    </a:ext>
                  </a:extLst>
                </a:gridCol>
                <a:gridCol w="2901183">
                  <a:extLst>
                    <a:ext uri="{9D8B030D-6E8A-4147-A177-3AD203B41FA5}">
                      <a16:colId xmlns:a16="http://schemas.microsoft.com/office/drawing/2014/main" val="4053018129"/>
                    </a:ext>
                  </a:extLst>
                </a:gridCol>
              </a:tblGrid>
              <a:tr h="310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организации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деструктивных форм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456079407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г.Павлодар</a:t>
                      </a:r>
                      <a:r>
                        <a:rPr lang="en-US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130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45,3%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1776055432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«</a:t>
                      </a:r>
                      <a:r>
                        <a:rPr lang="en-US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Poliklinika</a:t>
                      </a:r>
                      <a:r>
                        <a:rPr lang="en-US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№1»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19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36,8%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2629257546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</a:t>
                      </a:r>
                      <a:r>
                        <a:rPr lang="en-US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en-US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Almaz</a:t>
                      </a:r>
                      <a:r>
                        <a:rPr lang="en-US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Medical Group”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21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2237819597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поликлиника </a:t>
                      </a:r>
                      <a:r>
                        <a:rPr lang="ru-RU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г.Павлодара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21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47,6%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983603082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</a:t>
                      </a:r>
                      <a:r>
                        <a:rPr lang="en-US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”Viamedis Pavlodar”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24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2670823944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поликлиника г.Павлодара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17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76,4%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23141575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</a:t>
                      </a:r>
                      <a:r>
                        <a:rPr lang="en-US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Рахим-А</a:t>
                      </a:r>
                      <a:r>
                        <a:rPr lang="en-US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4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3401746282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</a:t>
                      </a:r>
                      <a:r>
                        <a:rPr lang="en-US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Омир-ПВ</a:t>
                      </a:r>
                      <a:r>
                        <a:rPr lang="en-US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2005825230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МЦ Евразия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1132967403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 «</a:t>
                      </a:r>
                      <a:r>
                        <a:rPr lang="en-US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Bass&amp;K</a:t>
                      </a: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2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 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2666736480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г.Экибастуз</a:t>
                      </a:r>
                      <a:r>
                        <a:rPr lang="en-US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38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2167459387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ПК Дисконт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1706657265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Поликлиника № 2 Экибастуз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15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2009674434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Поликлиника № 3 Экибастуз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16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2252766965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г.Аксу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12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3934163048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Иртышский район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57,1%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2792921448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Железинский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102695157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Район Аққулы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kk-KZ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2688160162"/>
                  </a:ext>
                </a:extLst>
              </a:tr>
              <a:tr h="2558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Майский район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1298567523"/>
                  </a:ext>
                </a:extLst>
              </a:tr>
              <a:tr h="2635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Павлодарский район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11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63,6%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602999360"/>
                  </a:ext>
                </a:extLst>
              </a:tr>
              <a:tr h="2635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Щербактинский р-н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 7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42,8%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825" marR="39825" marT="5531" marB="0"/>
                </a:tc>
                <a:extLst>
                  <a:ext uri="{0D108BD9-81ED-4DB2-BD59-A6C34878D82A}">
                    <a16:rowId xmlns:a16="http://schemas.microsoft.com/office/drawing/2014/main" val="2266692356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5E150A3-B22D-4195-8500-3FF560073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069005" y="-52182"/>
            <a:ext cx="20864562" cy="509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199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47529" y="260648"/>
            <a:ext cx="8269935" cy="825678"/>
          </a:xfrm>
        </p:spPr>
        <p:txBody>
          <a:bodyPr>
            <a:noAutofit/>
          </a:bodyPr>
          <a:lstStyle/>
          <a:p>
            <a:pPr algn="ctr"/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заболеваемости туберкулезом детей 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от 0 до 17 лет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Object 2"/>
          <p:cNvGraphicFramePr>
            <a:graphicFrameLocks noGrp="1"/>
          </p:cNvGraphicFramePr>
          <p:nvPr>
            <p:ph idx="1"/>
          </p:nvPr>
        </p:nvGraphicFramePr>
        <p:xfrm>
          <a:off x="1975625" y="1070517"/>
          <a:ext cx="8187783" cy="4070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049495" y="4850321"/>
            <a:ext cx="43146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Проф. осмотром выявлено 61% (14 случаев)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 источник туб инфекции – 14 сл. (61%)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96938" y="5039095"/>
            <a:ext cx="32007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12 мес. 2025г. – 23 (12 мес. 2024г. – 23 сл.)</a:t>
            </a:r>
          </a:p>
        </p:txBody>
      </p:sp>
    </p:spTree>
    <p:extLst>
      <p:ext uri="{BB962C8B-B14F-4D97-AF65-F5344CB8AC3E}">
        <p14:creationId xmlns:p14="http://schemas.microsoft.com/office/powerpoint/2010/main" val="2126560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072566EE-E0C9-42CB-AF7B-E1E49603845F}"/>
              </a:ext>
            </a:extLst>
          </p:cNvPr>
          <p:cNvSpPr txBox="1">
            <a:spLocks/>
          </p:cNvSpPr>
          <p:nvPr/>
        </p:nvSpPr>
        <p:spPr>
          <a:xfrm>
            <a:off x="1678979" y="6543695"/>
            <a:ext cx="3459471" cy="1703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Заголовок 1">
            <a:extLst>
              <a:ext uri="{FF2B5EF4-FFF2-40B4-BE49-F238E27FC236}">
                <a16:creationId xmlns:a16="http://schemas.microsoft.com/office/drawing/2014/main" id="{EA329132-7AB0-47BA-807F-9A44B5E10653}"/>
              </a:ext>
            </a:extLst>
          </p:cNvPr>
          <p:cNvSpPr txBox="1">
            <a:spLocks/>
          </p:cNvSpPr>
          <p:nvPr/>
        </p:nvSpPr>
        <p:spPr>
          <a:xfrm>
            <a:off x="1604952" y="65802"/>
            <a:ext cx="9144000" cy="69890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659462" y="1052645"/>
          <a:ext cx="4226950" cy="31838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1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90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4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мес.2024г.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мес.2025г.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8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8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Подростки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48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количество детей (0-18 лет)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51435" marR="5143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2" name="Rectangle 2"/>
          <p:cNvSpPr>
            <a:spLocks noChangeArrowheads="1"/>
          </p:cNvSpPr>
          <p:nvPr/>
        </p:nvSpPr>
        <p:spPr bwMode="auto">
          <a:xfrm>
            <a:off x="4201140" y="-222138"/>
            <a:ext cx="322547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2000" b="1" dirty="0">
              <a:solidFill>
                <a:schemeClr val="bg1"/>
              </a:solidFill>
              <a:latin typeface="Arial Narrow" panose="020B0606020202030204" pitchFamily="34" charset="0"/>
              <a:ea typeface="Times New Roman CYR" panose="02020603050405020304" pitchFamily="18" charset="0"/>
              <a:cs typeface="Times New Roman" panose="02020603050405020304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 CYR" panose="02020603050405020304" pitchFamily="18" charset="0"/>
                <a:cs typeface="Times New Roman" panose="02020603050405020304" pitchFamily="18" charset="0"/>
              </a:rPr>
              <a:t>Заболеваемость детей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chemeClr val="bg1"/>
                </a:solidFill>
                <a:latin typeface="Arial Narrow" panose="020B0606020202030204" pitchFamily="34" charset="0"/>
                <a:ea typeface="Times New Roman CYR" panose="02020603050405020304" pitchFamily="18" charset="0"/>
                <a:cs typeface="Times New Roman" panose="02020603050405020304" pitchFamily="18" charset="0"/>
              </a:rPr>
              <a:t> (0-18лет)</a:t>
            </a:r>
            <a:endParaRPr lang="ru-RU" altLang="ru-RU" sz="20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990208" y="980729"/>
          <a:ext cx="4542331" cy="3967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7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24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3601">
                <a:tc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мес.2024г.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мес.2025г.</a:t>
                      </a:r>
                    </a:p>
                  </a:txBody>
                  <a:tcPr marL="68580" marR="6858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68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b="1" kern="150" dirty="0">
                          <a:solidFill>
                            <a:schemeClr val="tx1"/>
                          </a:solidFill>
                          <a:latin typeface="Times New Roman"/>
                          <a:ea typeface="Times New Roman CYR"/>
                          <a:cs typeface="Times New Roman"/>
                        </a:rPr>
                        <a:t>ИТЛ</a:t>
                      </a:r>
                      <a:endParaRPr lang="ru-RU" sz="1200" b="1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6225" algn="l"/>
                          <a:tab pos="349885" algn="ctr"/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7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12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6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b="1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ДТЛ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6225" algn="l"/>
                          <a:tab pos="349885" algn="ctr"/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0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2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b="1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Очаговый ТБ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76225" algn="l"/>
                          <a:tab pos="349885" algn="ctr"/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3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18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b="1" kern="150" dirty="0">
                          <a:solidFill>
                            <a:schemeClr val="tx1"/>
                          </a:solidFill>
                          <a:latin typeface="Times New Roman"/>
                          <a:ea typeface="Times New Roman CYR"/>
                          <a:cs typeface="Times New Roman"/>
                        </a:rPr>
                        <a:t>Туб. глаз</a:t>
                      </a:r>
                      <a:endParaRPr lang="ru-RU" sz="1200" b="1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3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9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b="1" kern="150" dirty="0">
                          <a:latin typeface="Times New Roman"/>
                          <a:ea typeface="Andale Sans UI"/>
                          <a:cs typeface="Tahoma"/>
                        </a:rPr>
                        <a:t>ПТК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latin typeface="Times New Roman"/>
                          <a:ea typeface="Andale Sans UI"/>
                          <a:cs typeface="Tahoma"/>
                        </a:rPr>
                        <a:t>6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latin typeface="Times New Roman"/>
                          <a:ea typeface="Andale Sans UI"/>
                          <a:cs typeface="Tahoma"/>
                        </a:rPr>
                        <a:t>7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82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b="1" kern="150" dirty="0">
                          <a:solidFill>
                            <a:schemeClr val="tx1"/>
                          </a:solidFill>
                          <a:latin typeface="Times New Roman"/>
                          <a:ea typeface="Times New Roman CYR"/>
                          <a:cs typeface="Times New Roman"/>
                        </a:rPr>
                        <a:t>Туб. остит</a:t>
                      </a:r>
                      <a:endParaRPr lang="ru-RU" sz="1200" b="1" kern="150" dirty="0">
                        <a:solidFill>
                          <a:schemeClr val="tx1"/>
                        </a:solidFill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0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82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b="1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ТБ </a:t>
                      </a:r>
                      <a:r>
                        <a:rPr lang="ru-RU" sz="1200" b="1" kern="150" dirty="0" err="1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периф</a:t>
                      </a:r>
                      <a:r>
                        <a:rPr lang="ru-RU" sz="1200" b="1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. л/узлов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0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82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b="1" kern="150" dirty="0" err="1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Туберкулома</a:t>
                      </a:r>
                      <a:r>
                        <a:rPr lang="ru-RU" sz="1200" b="1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0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826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b="1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ТБ менингит 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0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98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b="1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ТБ плеврит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1</a:t>
                      </a: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14500" algn="l"/>
                        </a:tabLst>
                      </a:pPr>
                      <a:r>
                        <a:rPr lang="ru-RU" sz="1200" kern="150" dirty="0">
                          <a:solidFill>
                            <a:schemeClr val="tx1"/>
                          </a:solidFill>
                          <a:latin typeface="Times New Roman"/>
                          <a:ea typeface="Andale Sans UI"/>
                          <a:cs typeface="Tahoma"/>
                        </a:rPr>
                        <a:t>0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678979" y="4365104"/>
          <a:ext cx="4311229" cy="1641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2366">
                  <a:extLst>
                    <a:ext uri="{9D8B030D-6E8A-4147-A177-3AD203B41FA5}">
                      <a16:colId xmlns:a16="http://schemas.microsoft.com/office/drawing/2014/main" val="1409087448"/>
                    </a:ext>
                  </a:extLst>
                </a:gridCol>
                <a:gridCol w="2188863">
                  <a:extLst>
                    <a:ext uri="{9D8B030D-6E8A-4147-A177-3AD203B41FA5}">
                      <a16:colId xmlns:a16="http://schemas.microsoft.com/office/drawing/2014/main" val="2842150175"/>
                    </a:ext>
                  </a:extLst>
                </a:gridCol>
              </a:tblGrid>
              <a:tr h="820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5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Методы подтверждения ТБ</a:t>
                      </a:r>
                      <a:endParaRPr lang="ru-RU" sz="1600" kern="5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5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  <a:endParaRPr lang="ru-RU" sz="1600" b="1" kern="5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3403381301"/>
                  </a:ext>
                </a:extLst>
              </a:tr>
              <a:tr h="8205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kern="5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Лабораторно подтверждённые </a:t>
                      </a:r>
                      <a:endParaRPr lang="ru-RU" sz="1600" kern="5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kern="5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99302278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123959" y="4948163"/>
            <a:ext cx="443653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i="1" dirty="0">
                <a:latin typeface="Times New Roman" panose="02020603050405020304" pitchFamily="18" charset="0"/>
                <a:ea typeface="Times New Roman CYR" panose="02020603050405020304" pitchFamily="18" charset="0"/>
              </a:rPr>
              <a:t>Несвоевременно выявленных случаев туберкулёза среди детей за 12 мес.2025 г.  - 3 случая (12 мес. 2024г. – 5 сл.). </a:t>
            </a:r>
          </a:p>
          <a:p>
            <a:pPr algn="just"/>
            <a:r>
              <a:rPr lang="kk-KZ" sz="1600" b="1" i="1" dirty="0">
                <a:latin typeface="Times New Roman" pitchFamily="18" charset="0"/>
                <a:cs typeface="Times New Roman" pitchFamily="18" charset="0"/>
              </a:rPr>
              <a:t>1 подросток и 1 ребенок  выявлены с деструкциейи бактериовыделением, 1 случай туберкулеза глаз.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76457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14562</TotalTime>
  <Words>1235</Words>
  <Application>Microsoft Office PowerPoint</Application>
  <PresentationFormat>Широкоэкранный</PresentationFormat>
  <Paragraphs>332</Paragraphs>
  <Slides>13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Arial Narrow</vt:lpstr>
      <vt:lpstr>Calibri</vt:lpstr>
      <vt:lpstr>Calibri Light</vt:lpstr>
      <vt:lpstr>Century Gothic</vt:lpstr>
      <vt:lpstr>Impact</vt:lpstr>
      <vt:lpstr>Times New Roman</vt:lpstr>
      <vt:lpstr>Wingdings</vt:lpstr>
      <vt:lpstr>Тема Office</vt:lpstr>
      <vt:lpstr>Презентация PowerPoint</vt:lpstr>
      <vt:lpstr>Динамика снижения туберкулеза в Павлодарской области</vt:lpstr>
      <vt:lpstr>Заболеваемость</vt:lpstr>
      <vt:lpstr>Заболеваемость</vt:lpstr>
      <vt:lpstr>Заболеваемость  в  разрезе  ПМСП г.Павлодара</vt:lpstr>
      <vt:lpstr>Смертность</vt:lpstr>
      <vt:lpstr>Удельный вес несвоевременно выявленных деструктивных форм туберкулеза легких среди новых случаев – 47,0% (110 случая из 234) </vt:lpstr>
      <vt:lpstr> Показатель заболеваемости туберкулезом детей  в возрасте от 0 до 17 лет </vt:lpstr>
      <vt:lpstr>Презентация PowerPoint</vt:lpstr>
      <vt:lpstr>Презентация PowerPoint</vt:lpstr>
      <vt:lpstr>             Показатель эффективности лечения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Директор, к.м.н. Аденов М.М.</dc:title>
  <dc:creator>User</dc:creator>
  <cp:lastModifiedBy>User</cp:lastModifiedBy>
  <cp:revision>872</cp:revision>
  <cp:lastPrinted>2026-01-14T10:28:48Z</cp:lastPrinted>
  <dcterms:created xsi:type="dcterms:W3CDTF">2023-10-13T06:36:35Z</dcterms:created>
  <dcterms:modified xsi:type="dcterms:W3CDTF">2026-02-17T10:54:18Z</dcterms:modified>
</cp:coreProperties>
</file>